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568" r:id="rId2"/>
    <p:sldId id="565" r:id="rId3"/>
    <p:sldId id="566" r:id="rId4"/>
    <p:sldId id="567" r:id="rId5"/>
    <p:sldId id="263" r:id="rId6"/>
    <p:sldId id="269" r:id="rId7"/>
    <p:sldId id="268" r:id="rId8"/>
    <p:sldId id="270" r:id="rId9"/>
    <p:sldId id="271" r:id="rId10"/>
    <p:sldId id="273" r:id="rId11"/>
    <p:sldId id="266" r:id="rId12"/>
    <p:sldId id="256" r:id="rId13"/>
    <p:sldId id="260" r:id="rId14"/>
    <p:sldId id="259" r:id="rId15"/>
    <p:sldId id="258" r:id="rId16"/>
    <p:sldId id="261" r:id="rId17"/>
    <p:sldId id="262" r:id="rId18"/>
    <p:sldId id="570" r:id="rId19"/>
    <p:sldId id="571" r:id="rId20"/>
    <p:sldId id="5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AAB7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39A8C-2B5A-4C75-ACEF-72C93688F833}"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B6964-A3A3-40E6-B759-BDB2F3806A06}" type="slidenum">
              <a:rPr lang="zh-CN" altLang="en-US" smtClean="0"/>
              <a:t>‹#›</a:t>
            </a:fld>
            <a:endParaRPr lang="zh-CN" altLang="en-US"/>
          </a:p>
        </p:txBody>
      </p:sp>
    </p:spTree>
    <p:extLst>
      <p:ext uri="{BB962C8B-B14F-4D97-AF65-F5344CB8AC3E}">
        <p14:creationId xmlns:p14="http://schemas.microsoft.com/office/powerpoint/2010/main" val="2800409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5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1A13-FA45-4FE1-8D4B-7CD9681311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48ED0-5FF5-48C1-9D43-715D9A591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E2F3A8-0414-49B1-A74D-54031B6E24AC}"/>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8268D5EA-B13E-43AD-A31E-7488ED130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1C8C3-62C3-433B-A4BE-0D892260BCDB}"/>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3309526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C789-7AB1-4017-8848-7CE80B3827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9EDB2-0BCE-488E-96AE-E0439A6982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89800-6A4D-4990-AD3B-BE34F1090C87}"/>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5BBFAD00-01C0-45ED-AB30-9767C1063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9EF9D-A67E-4683-999F-EB9D367BEBC1}"/>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49215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60BC25-99F4-4D64-8287-A054967B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4D0317-6C8E-44F6-8531-699E5865F6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2687F-C8C9-4FA0-AAC4-892B7FCA3228}"/>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3B76A544-B1B6-499E-8631-DE2CAE3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A268D-C60E-41F8-BED7-2B892127BA4F}"/>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22633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5738" y="1512876"/>
            <a:ext cx="10729365" cy="4690459"/>
          </a:xfrm>
          <a:prstGeom prst="rect">
            <a:avLst/>
          </a:prstGeom>
        </p:spPr>
        <p:txBody>
          <a:bodyPr lIns="0" tIns="0" rIns="0" bIns="0"/>
          <a:lstStyle>
            <a:lvl1pPr marL="179316" marR="0" indent="-168208" algn="l" defTabSz="118732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60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94" marR="0" indent="-168208" algn="l" defTabSz="1187323" rtl="0" eaLnBrk="1" fontAlgn="auto" latinLnBrk="0" hangingPunct="1">
              <a:lnSpc>
                <a:spcPct val="100000"/>
              </a:lnSpc>
              <a:spcBef>
                <a:spcPts val="0"/>
              </a:spcBef>
              <a:spcAft>
                <a:spcPts val="600"/>
              </a:spcAft>
              <a:buClr>
                <a:schemeClr val="tx1"/>
              </a:buClr>
              <a:buSzTx/>
              <a:buFont typeface=".AppleSystemUIFont"/>
              <a:buChar char="&gt;"/>
              <a:tabLst>
                <a:tab pos="1207605" algn="ctr"/>
              </a:tabLst>
              <a:defRPr sz="1599" baseline="0">
                <a:latin typeface="Microsoft YaHei" panose="020B0503020204020204" pitchFamily="34" charset="-122"/>
                <a:ea typeface="Microsoft YaHei" panose="020B0503020204020204" pitchFamily="34" charset="-122"/>
              </a:defRPr>
            </a:lvl2pPr>
            <a:lvl3pPr marL="1098136" marR="0" indent="-168208" algn="l" defTabSz="1187323" rtl="0" eaLnBrk="1" fontAlgn="auto" latinLnBrk="0" hangingPunct="1">
              <a:lnSpc>
                <a:spcPct val="100000"/>
              </a:lnSpc>
              <a:spcBef>
                <a:spcPts val="0"/>
              </a:spcBef>
              <a:spcAft>
                <a:spcPts val="600"/>
              </a:spcAft>
              <a:buClr>
                <a:schemeClr val="tx1"/>
              </a:buClr>
              <a:buSzTx/>
              <a:buFont typeface=".AppleSystemUIFont"/>
              <a:buChar char="-"/>
              <a:tabLst>
                <a:tab pos="1207605" algn="ctr"/>
              </a:tabLst>
              <a:defRPr sz="1298" baseline="0">
                <a:latin typeface="Microsoft YaHei" panose="020B0503020204020204" pitchFamily="34" charset="-122"/>
                <a:ea typeface="Microsoft YaHei" panose="020B0503020204020204" pitchFamily="34" charset="-122"/>
              </a:defRPr>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a:p>
            <a:pPr marL="328894" marR="0" lvl="1"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r>
              <a:rPr lang="zh-CN" altLang="en-US" dirty="0"/>
              <a:t>单击此处添加文本</a:t>
            </a:r>
            <a:endParaRPr lang="en-US" dirty="0"/>
          </a:p>
          <a:p>
            <a:pPr marL="1098136" marR="0" lvl="2"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r>
              <a:rPr lang="zh-CN" altLang="en-US" dirty="0"/>
              <a:t>单击此处添加文本</a:t>
            </a:r>
            <a:endParaRPr lang="en-US" dirty="0"/>
          </a:p>
          <a:p>
            <a:pPr marL="1098136" marR="0" lvl="2" indent="-168208" algn="l" defTabSz="118732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605" algn="ctr"/>
              </a:tabLst>
              <a:defRPr/>
            </a:pPr>
            <a:endParaRPr lang="en-US" altLang="zh-CN" dirty="0"/>
          </a:p>
        </p:txBody>
      </p:sp>
    </p:spTree>
    <p:extLst>
      <p:ext uri="{BB962C8B-B14F-4D97-AF65-F5344CB8AC3E}">
        <p14:creationId xmlns:p14="http://schemas.microsoft.com/office/powerpoint/2010/main" val="2374605228"/>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832C-5015-4D29-A0CA-FAC42AFF9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FA17A-B9FB-4C33-BB84-9A8A61AE78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563BC-8198-4BF3-AB8F-4A3F1A6C1A34}"/>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C4BE2057-DCC0-41D9-9AAB-7F8F9C148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528AF-F313-4C08-A12F-7388C755C813}"/>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355432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2F56-65CD-4B72-A204-37FCCA0C2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8071DB-4554-43F2-84B4-B4B37F57F2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AB0B13-3FC6-4D1D-9548-17A486816702}"/>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55A9DB7F-591F-4D98-834F-4869D7812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8A43D-E5F1-441B-ADB4-6CCC3A68E2A7}"/>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1658461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E2E9-2266-45DE-ADE2-5503F5D209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0B0C0-3FE5-498D-A4F7-C0CDF7CB1C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7D317-9433-4FB4-A4E7-EA0D2EE26A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45987B-69AF-40D2-8D7E-BDDEDCB5571D}"/>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6" name="Footer Placeholder 5">
            <a:extLst>
              <a:ext uri="{FF2B5EF4-FFF2-40B4-BE49-F238E27FC236}">
                <a16:creationId xmlns:a16="http://schemas.microsoft.com/office/drawing/2014/main" id="{E378A4EB-89C4-493C-A4A2-52A8167E43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50509-E5AE-4A74-A4AD-40AC6BD663C2}"/>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153274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58CE-1FFF-467C-BAA0-338A203EE8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24B597-CDB2-4467-8E82-870A9DB000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E861E4-CE0F-4622-9388-0B59B56EE9B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753A1A-068F-4854-900C-E95C29C26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DE759CB-B322-4451-ABC4-1BCED62B7F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F2FF3A-2DCF-40CA-9B53-D3049773D243}"/>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8" name="Footer Placeholder 7">
            <a:extLst>
              <a:ext uri="{FF2B5EF4-FFF2-40B4-BE49-F238E27FC236}">
                <a16:creationId xmlns:a16="http://schemas.microsoft.com/office/drawing/2014/main" id="{9B421F62-19DE-42E4-A2E5-B1288BDB6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8820F0-89E9-41F2-99F7-21FA82DE1AEC}"/>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3145519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858F9-BF0E-4AEF-A44C-F64727D3D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2F679-4403-424F-A6A6-8AFB05673C12}"/>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4" name="Footer Placeholder 3">
            <a:extLst>
              <a:ext uri="{FF2B5EF4-FFF2-40B4-BE49-F238E27FC236}">
                <a16:creationId xmlns:a16="http://schemas.microsoft.com/office/drawing/2014/main" id="{F3252FDE-84E0-4AA1-BB00-727AE55F1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A1AF6-BF78-4500-9DA3-18137CEE0783}"/>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190644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A9D9E-C616-41D5-AFD7-3585E4D1CAAA}"/>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3" name="Footer Placeholder 2">
            <a:extLst>
              <a:ext uri="{FF2B5EF4-FFF2-40B4-BE49-F238E27FC236}">
                <a16:creationId xmlns:a16="http://schemas.microsoft.com/office/drawing/2014/main" id="{5B6AE713-6E4E-4906-B2C6-AA4DE317CF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915A01-F12C-4A03-8CAA-1A92E82EA10E}"/>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399437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E30E-EF82-4031-8CA9-F6FC37B07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B06B59-93EE-4895-8CD4-F41139E13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0933D-ADBD-438D-AC33-7EABD1987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77C1E1-0ED2-4BB7-A765-9CCC685ABD37}"/>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6" name="Footer Placeholder 5">
            <a:extLst>
              <a:ext uri="{FF2B5EF4-FFF2-40B4-BE49-F238E27FC236}">
                <a16:creationId xmlns:a16="http://schemas.microsoft.com/office/drawing/2014/main" id="{48A82B76-4DB9-41D6-89BE-CE6180FDA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19627-4041-4BD5-9BDA-D94DC6E126C3}"/>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316548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B904-F2D1-4C02-B145-AEB5F5BAE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E79DF9-2D8D-4C1C-97C6-7E536C3B43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9C97B9-FF7D-40BE-AAFC-C4FBAD3B9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0CF692-839D-4605-B9BC-10D5C67A0765}"/>
              </a:ext>
            </a:extLst>
          </p:cNvPr>
          <p:cNvSpPr>
            <a:spLocks noGrp="1"/>
          </p:cNvSpPr>
          <p:nvPr>
            <p:ph type="dt" sz="half" idx="10"/>
          </p:nvPr>
        </p:nvSpPr>
        <p:spPr/>
        <p:txBody>
          <a:bodyPr/>
          <a:lstStyle/>
          <a:p>
            <a:fld id="{628C0A87-9688-4239-9011-4FA1CC459747}" type="datetimeFigureOut">
              <a:rPr lang="en-US" smtClean="0"/>
              <a:t>7/4/2023</a:t>
            </a:fld>
            <a:endParaRPr lang="en-US"/>
          </a:p>
        </p:txBody>
      </p:sp>
      <p:sp>
        <p:nvSpPr>
          <p:cNvPr id="6" name="Footer Placeholder 5">
            <a:extLst>
              <a:ext uri="{FF2B5EF4-FFF2-40B4-BE49-F238E27FC236}">
                <a16:creationId xmlns:a16="http://schemas.microsoft.com/office/drawing/2014/main" id="{61569443-9CFE-40E8-8DBD-5DD4D69D1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EC0B6-1D87-4031-8DBC-2E8BE2698A3B}"/>
              </a:ext>
            </a:extLst>
          </p:cNvPr>
          <p:cNvSpPr>
            <a:spLocks noGrp="1"/>
          </p:cNvSpPr>
          <p:nvPr>
            <p:ph type="sldNum" sz="quarter" idx="12"/>
          </p:nvPr>
        </p:nvSpPr>
        <p:spPr/>
        <p:txBody>
          <a:bodyPr/>
          <a:lstStyle/>
          <a:p>
            <a:fld id="{F3D67961-59DA-4B2E-9E75-2F9E2CCD5510}" type="slidenum">
              <a:rPr lang="en-US" smtClean="0"/>
              <a:t>‹#›</a:t>
            </a:fld>
            <a:endParaRPr lang="en-US"/>
          </a:p>
        </p:txBody>
      </p:sp>
    </p:spTree>
    <p:extLst>
      <p:ext uri="{BB962C8B-B14F-4D97-AF65-F5344CB8AC3E}">
        <p14:creationId xmlns:p14="http://schemas.microsoft.com/office/powerpoint/2010/main" val="1701844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BD58A-BE70-4B96-ABB4-464921481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190565-308E-40BB-B40F-04334B733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BDC4D-5BDF-4D1D-A029-29B6EE538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C0A87-9688-4239-9011-4FA1CC459747}" type="datetimeFigureOut">
              <a:rPr lang="en-US" smtClean="0"/>
              <a:t>7/4/2023</a:t>
            </a:fld>
            <a:endParaRPr lang="en-US"/>
          </a:p>
        </p:txBody>
      </p:sp>
      <p:sp>
        <p:nvSpPr>
          <p:cNvPr id="5" name="Footer Placeholder 4">
            <a:extLst>
              <a:ext uri="{FF2B5EF4-FFF2-40B4-BE49-F238E27FC236}">
                <a16:creationId xmlns:a16="http://schemas.microsoft.com/office/drawing/2014/main" id="{01E4E9F6-3EBE-4E05-A084-D3F79E3863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C0ADAB-2F39-4168-8844-6B91187B53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67961-59DA-4B2E-9E75-2F9E2CCD5510}" type="slidenum">
              <a:rPr lang="en-US" smtClean="0"/>
              <a:t>‹#›</a:t>
            </a:fld>
            <a:endParaRPr lang="en-US"/>
          </a:p>
        </p:txBody>
      </p:sp>
    </p:spTree>
    <p:extLst>
      <p:ext uri="{BB962C8B-B14F-4D97-AF65-F5344CB8AC3E}">
        <p14:creationId xmlns:p14="http://schemas.microsoft.com/office/powerpoint/2010/main" val="2685279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6B7186F-C14F-4455-AABB-6D5CCAD5DDCE}"/>
              </a:ext>
            </a:extLst>
          </p:cNvPr>
          <p:cNvSpPr txBox="1"/>
          <p:nvPr/>
        </p:nvSpPr>
        <p:spPr>
          <a:xfrm>
            <a:off x="2309615" y="66152"/>
            <a:ext cx="556243"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VUE</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D63B6845-FC85-4706-9764-83240EE437E5}"/>
              </a:ext>
            </a:extLst>
          </p:cNvPr>
          <p:cNvSpPr/>
          <p:nvPr/>
        </p:nvSpPr>
        <p:spPr>
          <a:xfrm>
            <a:off x="746688" y="744166"/>
            <a:ext cx="4238340" cy="615553"/>
          </a:xfrm>
          <a:prstGeom prst="rect">
            <a:avLst/>
          </a:prstGeom>
        </p:spPr>
        <p:txBody>
          <a:bodyPr wrap="square">
            <a:spAutoFit/>
          </a:bodyPr>
          <a:lstStyle/>
          <a:p>
            <a:r>
              <a:rPr lang="en-US" altLang="zh-CN" sz="1100" dirty="0" err="1">
                <a:solidFill>
                  <a:srgbClr val="24292F"/>
                </a:solidFill>
                <a:latin typeface="Noto Sans SC"/>
              </a:rPr>
              <a:t>vue</a:t>
            </a:r>
            <a:r>
              <a:rPr lang="zh-CN" altLang="en-US" sz="1100" dirty="0">
                <a:solidFill>
                  <a:srgbClr val="24292F"/>
                </a:solidFill>
                <a:latin typeface="Noto Sans SC"/>
              </a:rPr>
              <a:t>使用基于</a:t>
            </a:r>
            <a:r>
              <a:rPr lang="en-US" altLang="zh-CN" sz="1100" dirty="0">
                <a:solidFill>
                  <a:srgbClr val="24292F"/>
                </a:solidFill>
                <a:latin typeface="Noto Sans SC"/>
              </a:rPr>
              <a:t>HTML</a:t>
            </a:r>
            <a:r>
              <a:rPr lang="zh-CN" altLang="en-US" sz="1100" dirty="0">
                <a:solidFill>
                  <a:srgbClr val="24292F"/>
                </a:solidFill>
                <a:latin typeface="Noto Sans SC"/>
              </a:rPr>
              <a:t>的模板语法，将模板直接写在标记语言中，使用双大括号</a:t>
            </a:r>
            <a:r>
              <a:rPr lang="en-US" altLang="zh-CN" sz="1100" dirty="0">
                <a:solidFill>
                  <a:srgbClr val="24292F"/>
                </a:solidFill>
                <a:latin typeface="Noto Sans SC"/>
              </a:rPr>
              <a:t>"{{}}"</a:t>
            </a:r>
            <a:r>
              <a:rPr lang="zh-CN" altLang="en-US" sz="1100" dirty="0">
                <a:solidFill>
                  <a:srgbClr val="24292F"/>
                </a:solidFill>
                <a:latin typeface="Noto Sans SC"/>
              </a:rPr>
              <a:t>来绑定数据。</a:t>
            </a:r>
            <a:endParaRPr lang="en-US" altLang="zh-CN" sz="1100" dirty="0">
              <a:solidFill>
                <a:srgbClr val="24292F"/>
              </a:solidFill>
              <a:latin typeface="Noto Sans SC"/>
            </a:endParaRPr>
          </a:p>
          <a:p>
            <a:r>
              <a:rPr lang="zh-CN" altLang="en-US" sz="1200" dirty="0"/>
              <a:t>将组件视为一个完整的实体，拥有自己的模板、样式和逻辑</a:t>
            </a:r>
          </a:p>
        </p:txBody>
      </p:sp>
      <p:sp>
        <p:nvSpPr>
          <p:cNvPr id="8" name="矩形 7">
            <a:extLst>
              <a:ext uri="{FF2B5EF4-FFF2-40B4-BE49-F238E27FC236}">
                <a16:creationId xmlns:a16="http://schemas.microsoft.com/office/drawing/2014/main" id="{BA984D5A-FD04-45E8-83CD-F1B08DA91FBD}"/>
              </a:ext>
            </a:extLst>
          </p:cNvPr>
          <p:cNvSpPr/>
          <p:nvPr/>
        </p:nvSpPr>
        <p:spPr>
          <a:xfrm>
            <a:off x="6096000" y="836499"/>
            <a:ext cx="4893578" cy="646331"/>
          </a:xfrm>
          <a:prstGeom prst="rect">
            <a:avLst/>
          </a:prstGeom>
        </p:spPr>
        <p:txBody>
          <a:bodyPr wrap="square">
            <a:spAutoFit/>
          </a:bodyPr>
          <a:lstStyle/>
          <a:p>
            <a:r>
              <a:rPr lang="en-US" altLang="zh-CN" sz="1200" dirty="0">
                <a:solidFill>
                  <a:srgbClr val="24292F"/>
                </a:solidFill>
                <a:latin typeface="Noto Sans SC"/>
              </a:rPr>
              <a:t>React</a:t>
            </a:r>
            <a:r>
              <a:rPr lang="zh-CN" altLang="en-US" sz="1200" dirty="0">
                <a:solidFill>
                  <a:srgbClr val="24292F"/>
                </a:solidFill>
                <a:latin typeface="Noto Sans SC"/>
              </a:rPr>
              <a:t>使用</a:t>
            </a:r>
            <a:r>
              <a:rPr lang="en-US" altLang="zh-CN" sz="1200" dirty="0">
                <a:solidFill>
                  <a:srgbClr val="24292F"/>
                </a:solidFill>
                <a:latin typeface="Noto Sans SC"/>
              </a:rPr>
              <a:t>JSX</a:t>
            </a:r>
            <a:r>
              <a:rPr lang="zh-CN" altLang="en-US" sz="1200" dirty="0">
                <a:solidFill>
                  <a:srgbClr val="24292F"/>
                </a:solidFill>
                <a:latin typeface="Noto Sans SC"/>
              </a:rPr>
              <a:t>（</a:t>
            </a:r>
            <a:r>
              <a:rPr lang="en-US" altLang="zh-CN" sz="1200" dirty="0">
                <a:solidFill>
                  <a:srgbClr val="24292F"/>
                </a:solidFill>
                <a:latin typeface="Noto Sans SC"/>
              </a:rPr>
              <a:t>JavaScript XML</a:t>
            </a:r>
            <a:r>
              <a:rPr lang="zh-CN" altLang="en-US" sz="1200" dirty="0">
                <a:solidFill>
                  <a:srgbClr val="24292F"/>
                </a:solidFill>
                <a:latin typeface="Noto Sans SC"/>
              </a:rPr>
              <a:t>）语法，将组件结构和逻辑直接写在</a:t>
            </a:r>
            <a:r>
              <a:rPr lang="en-US" altLang="zh-CN" sz="1200" dirty="0">
                <a:solidFill>
                  <a:srgbClr val="24292F"/>
                </a:solidFill>
                <a:latin typeface="Noto Sans SC"/>
              </a:rPr>
              <a:t>JavaScript</a:t>
            </a:r>
            <a:r>
              <a:rPr lang="zh-CN" altLang="en-US" sz="1200" dirty="0">
                <a:solidFill>
                  <a:srgbClr val="24292F"/>
                </a:solidFill>
                <a:latin typeface="Noto Sans SC"/>
              </a:rPr>
              <a:t>中，允许在</a:t>
            </a:r>
            <a:r>
              <a:rPr lang="en-US" altLang="zh-CN" sz="1200" dirty="0">
                <a:solidFill>
                  <a:srgbClr val="24292F"/>
                </a:solidFill>
                <a:latin typeface="Noto Sans SC"/>
              </a:rPr>
              <a:t>JavaScript</a:t>
            </a:r>
            <a:r>
              <a:rPr lang="zh-CN" altLang="en-US" sz="1200" dirty="0">
                <a:solidFill>
                  <a:srgbClr val="24292F"/>
                </a:solidFill>
                <a:latin typeface="Noto Sans SC"/>
              </a:rPr>
              <a:t>中嵌入</a:t>
            </a:r>
            <a:r>
              <a:rPr lang="en-US" altLang="zh-CN" sz="1200" dirty="0">
                <a:solidFill>
                  <a:srgbClr val="24292F"/>
                </a:solidFill>
                <a:latin typeface="Noto Sans SC"/>
              </a:rPr>
              <a:t>HTML</a:t>
            </a:r>
            <a:r>
              <a:rPr lang="zh-CN" altLang="en-US" sz="1200" dirty="0">
                <a:solidFill>
                  <a:srgbClr val="24292F"/>
                </a:solidFill>
                <a:latin typeface="Noto Sans SC"/>
              </a:rPr>
              <a:t>。</a:t>
            </a:r>
            <a:endParaRPr lang="en-US" altLang="zh-CN" sz="1200" b="0" i="0" dirty="0">
              <a:solidFill>
                <a:srgbClr val="24292F"/>
              </a:solidFill>
              <a:effectLst/>
              <a:latin typeface="Noto Sans SC"/>
            </a:endParaRPr>
          </a:p>
          <a:p>
            <a:r>
              <a:rPr lang="zh-CN" altLang="en-US" sz="1200" dirty="0"/>
              <a:t>加强调函数式组件的概念，组件是由函数定义的</a:t>
            </a:r>
            <a:r>
              <a:rPr lang="en-US" altLang="zh-CN" sz="1200" dirty="0"/>
              <a:t>(</a:t>
            </a:r>
            <a:r>
              <a:rPr lang="zh-CN" altLang="en-US" sz="1200" dirty="0"/>
              <a:t>纯</a:t>
            </a:r>
            <a:r>
              <a:rPr lang="en-US" altLang="zh-CN" sz="1200" dirty="0" err="1"/>
              <a:t>js</a:t>
            </a:r>
            <a:r>
              <a:rPr lang="en-US" altLang="zh-CN" sz="1200" dirty="0"/>
              <a:t>)</a:t>
            </a:r>
            <a:endParaRPr lang="zh-CN" altLang="en-US" sz="1200" b="0" i="0" dirty="0">
              <a:solidFill>
                <a:srgbClr val="24292F"/>
              </a:solidFill>
              <a:effectLst/>
              <a:latin typeface="Noto Sans SC"/>
            </a:endParaRPr>
          </a:p>
        </p:txBody>
      </p:sp>
      <p:sp>
        <p:nvSpPr>
          <p:cNvPr id="10" name="文本框 9">
            <a:extLst>
              <a:ext uri="{FF2B5EF4-FFF2-40B4-BE49-F238E27FC236}">
                <a16:creationId xmlns:a16="http://schemas.microsoft.com/office/drawing/2014/main" id="{3E915785-BC84-4582-A648-72AE30B6B184}"/>
              </a:ext>
            </a:extLst>
          </p:cNvPr>
          <p:cNvSpPr txBox="1"/>
          <p:nvPr/>
        </p:nvSpPr>
        <p:spPr>
          <a:xfrm>
            <a:off x="818862" y="497945"/>
            <a:ext cx="2718693" cy="246221"/>
          </a:xfrm>
          <a:prstGeom prst="rect">
            <a:avLst/>
          </a:prstGeom>
          <a:noFill/>
        </p:spPr>
        <p:txBody>
          <a:bodyPr wrap="none" lIns="0" tIns="0" rIns="0" bIns="0" rtlCol="0">
            <a:spAutoFit/>
          </a:bodyPr>
          <a:lstStyle/>
          <a:p>
            <a:pPr algn="l"/>
            <a:r>
              <a:rPr kumimoji="1" lang="zh-CN" altLang="en-US" sz="1600" b="1" dirty="0">
                <a:solidFill>
                  <a:srgbClr val="C00000"/>
                </a:solidFill>
                <a:latin typeface="Microsoft YaHei" panose="020B0503020204020204" pitchFamily="34" charset="-122"/>
                <a:ea typeface="Microsoft YaHei" panose="020B0503020204020204" pitchFamily="34" charset="-122"/>
              </a:rPr>
              <a:t>一切都是模板，丰富的语法糖</a:t>
            </a:r>
          </a:p>
        </p:txBody>
      </p:sp>
      <p:sp>
        <p:nvSpPr>
          <p:cNvPr id="11" name="文本框 10">
            <a:extLst>
              <a:ext uri="{FF2B5EF4-FFF2-40B4-BE49-F238E27FC236}">
                <a16:creationId xmlns:a16="http://schemas.microsoft.com/office/drawing/2014/main" id="{7CBF4642-5609-4F62-8E94-5058793FCE6F}"/>
              </a:ext>
            </a:extLst>
          </p:cNvPr>
          <p:cNvSpPr txBox="1"/>
          <p:nvPr/>
        </p:nvSpPr>
        <p:spPr>
          <a:xfrm>
            <a:off x="6156905" y="497945"/>
            <a:ext cx="3082575" cy="246221"/>
          </a:xfrm>
          <a:prstGeom prst="rect">
            <a:avLst/>
          </a:prstGeom>
          <a:noFill/>
        </p:spPr>
        <p:txBody>
          <a:bodyPr wrap="none" lIns="0" tIns="0" rIns="0" bIns="0" rtlCol="0">
            <a:spAutoFit/>
          </a:bodyPr>
          <a:lstStyle/>
          <a:p>
            <a:r>
              <a:rPr kumimoji="1" lang="zh-CN" altLang="en-US" sz="1600" b="1" dirty="0">
                <a:solidFill>
                  <a:srgbClr val="C00000"/>
                </a:solidFill>
                <a:latin typeface="Microsoft YaHei" panose="020B0503020204020204" pitchFamily="34" charset="-122"/>
                <a:ea typeface="Microsoft YaHei" panose="020B0503020204020204" pitchFamily="34" charset="-122"/>
              </a:rPr>
              <a:t> 一切都是函数，纯</a:t>
            </a:r>
            <a:r>
              <a:rPr kumimoji="1" lang="en-US" altLang="zh-CN" sz="1600" b="1" dirty="0" err="1">
                <a:solidFill>
                  <a:srgbClr val="C00000"/>
                </a:solidFill>
                <a:latin typeface="Microsoft YaHei" panose="020B0503020204020204" pitchFamily="34" charset="-122"/>
                <a:ea typeface="Microsoft YaHei" panose="020B0503020204020204" pitchFamily="34" charset="-122"/>
              </a:rPr>
              <a:t>js</a:t>
            </a:r>
            <a:r>
              <a:rPr kumimoji="1" lang="zh-CN" altLang="en-US" sz="1600" b="1" dirty="0">
                <a:solidFill>
                  <a:srgbClr val="C00000"/>
                </a:solidFill>
                <a:latin typeface="Microsoft YaHei" panose="020B0503020204020204" pitchFamily="34" charset="-122"/>
                <a:ea typeface="Microsoft YaHei" panose="020B0503020204020204" pitchFamily="34" charset="-122"/>
              </a:rPr>
              <a:t>解决一切问题</a:t>
            </a:r>
          </a:p>
        </p:txBody>
      </p:sp>
      <p:sp>
        <p:nvSpPr>
          <p:cNvPr id="12" name="矩形 11">
            <a:extLst>
              <a:ext uri="{FF2B5EF4-FFF2-40B4-BE49-F238E27FC236}">
                <a16:creationId xmlns:a16="http://schemas.microsoft.com/office/drawing/2014/main" id="{72983A69-1C5C-48B8-8661-B6872AB62CDE}"/>
              </a:ext>
            </a:extLst>
          </p:cNvPr>
          <p:cNvSpPr/>
          <p:nvPr/>
        </p:nvSpPr>
        <p:spPr>
          <a:xfrm>
            <a:off x="746688" y="1421152"/>
            <a:ext cx="2031325" cy="938719"/>
          </a:xfrm>
          <a:prstGeom prst="rect">
            <a:avLst/>
          </a:prstGeom>
        </p:spPr>
        <p:txBody>
          <a:bodyPr wrap="none">
            <a:spAutoFit/>
          </a:bodyPr>
          <a:lstStyle/>
          <a:p>
            <a:pPr marL="171450" indent="-171450">
              <a:buFont typeface="Arial" panose="020B0604020202020204" pitchFamily="34" charset="0"/>
              <a:buChar char="•"/>
            </a:pPr>
            <a:r>
              <a:rPr lang="zh-CN" altLang="en-US" sz="1100" dirty="0">
                <a:solidFill>
                  <a:srgbClr val="121212"/>
                </a:solidFill>
                <a:latin typeface="-apple-system"/>
              </a:rPr>
              <a:t>绑定 </a:t>
            </a:r>
            <a:r>
              <a:rPr lang="en-US" altLang="zh-CN" sz="1100" dirty="0">
                <a:solidFill>
                  <a:srgbClr val="121212"/>
                </a:solidFill>
                <a:latin typeface="-apple-system"/>
              </a:rPr>
              <a:t>this</a:t>
            </a:r>
          </a:p>
          <a:p>
            <a:pPr marL="171450" indent="-171450">
              <a:buFont typeface="Arial" panose="020B0604020202020204" pitchFamily="34" charset="0"/>
              <a:buChar char="•"/>
            </a:pPr>
            <a:r>
              <a:rPr lang="zh-CN" altLang="en-US" sz="1100" dirty="0"/>
              <a:t>合并 </a:t>
            </a:r>
            <a:r>
              <a:rPr lang="en-US" altLang="zh-CN" sz="1100" dirty="0"/>
              <a:t>class </a:t>
            </a:r>
            <a:r>
              <a:rPr lang="zh-CN" altLang="en-US" sz="1100" dirty="0"/>
              <a:t>和 </a:t>
            </a:r>
            <a:r>
              <a:rPr lang="en-US" altLang="zh-CN" sz="1100" dirty="0"/>
              <a:t>style</a:t>
            </a:r>
          </a:p>
          <a:p>
            <a:pPr marL="171450" indent="-171450">
              <a:buFont typeface="Arial" panose="020B0604020202020204" pitchFamily="34" charset="0"/>
              <a:buChar char="•"/>
            </a:pPr>
            <a:r>
              <a:rPr lang="zh-CN" altLang="en-US" sz="1100" dirty="0"/>
              <a:t>创建 </a:t>
            </a:r>
            <a:r>
              <a:rPr lang="en-US" altLang="zh-CN" sz="1100" dirty="0"/>
              <a:t>getter/setter</a:t>
            </a:r>
          </a:p>
          <a:p>
            <a:pPr marL="171450" indent="-171450">
              <a:buFont typeface="Arial" panose="020B0604020202020204" pitchFamily="34" charset="0"/>
              <a:buChar char="•"/>
            </a:pPr>
            <a:r>
              <a:rPr lang="en-US" altLang="zh-CN" sz="1100" dirty="0"/>
              <a:t> v-if / v-for / v-show </a:t>
            </a:r>
            <a:r>
              <a:rPr lang="zh-CN" altLang="en-US" sz="1100" dirty="0"/>
              <a:t>指令</a:t>
            </a:r>
            <a:endParaRPr lang="en-US" altLang="zh-CN" sz="1100" dirty="0"/>
          </a:p>
          <a:p>
            <a:pPr marL="171450" indent="-171450">
              <a:buFont typeface="Arial" panose="020B0604020202020204" pitchFamily="34" charset="0"/>
              <a:buChar char="•"/>
            </a:pPr>
            <a:r>
              <a:rPr lang="en-US" altLang="zh-CN" sz="1100" dirty="0"/>
              <a:t>computed / watch / methods</a:t>
            </a:r>
            <a:endParaRPr lang="zh-CN" altLang="en-US" sz="1100" dirty="0"/>
          </a:p>
        </p:txBody>
      </p:sp>
      <p:sp>
        <p:nvSpPr>
          <p:cNvPr id="13" name="矩形 12">
            <a:extLst>
              <a:ext uri="{FF2B5EF4-FFF2-40B4-BE49-F238E27FC236}">
                <a16:creationId xmlns:a16="http://schemas.microsoft.com/office/drawing/2014/main" id="{FF21A9A0-8330-4089-B27E-93101FCD012C}"/>
              </a:ext>
            </a:extLst>
          </p:cNvPr>
          <p:cNvSpPr/>
          <p:nvPr/>
        </p:nvSpPr>
        <p:spPr>
          <a:xfrm>
            <a:off x="6128941" y="1482830"/>
            <a:ext cx="1483098" cy="369332"/>
          </a:xfrm>
          <a:prstGeom prst="rect">
            <a:avLst/>
          </a:prstGeom>
        </p:spPr>
        <p:txBody>
          <a:bodyPr wrap="none">
            <a:spAutoFit/>
          </a:bodyPr>
          <a:lstStyle/>
          <a:p>
            <a:r>
              <a:rPr lang="zh-CN" altLang="en-US" dirty="0">
                <a:solidFill>
                  <a:srgbClr val="121212"/>
                </a:solidFill>
                <a:latin typeface="-apple-system"/>
              </a:rPr>
              <a:t>纯</a:t>
            </a:r>
            <a:r>
              <a:rPr lang="en-US" altLang="zh-CN" dirty="0" err="1">
                <a:solidFill>
                  <a:srgbClr val="121212"/>
                </a:solidFill>
                <a:latin typeface="-apple-system"/>
              </a:rPr>
              <a:t>js</a:t>
            </a:r>
            <a:r>
              <a:rPr lang="zh-CN" altLang="en-US" dirty="0">
                <a:solidFill>
                  <a:srgbClr val="121212"/>
                </a:solidFill>
                <a:latin typeface="-apple-system"/>
              </a:rPr>
              <a:t>都可以做</a:t>
            </a:r>
            <a:endParaRPr lang="zh-CN" altLang="en-US" dirty="0"/>
          </a:p>
        </p:txBody>
      </p:sp>
      <p:sp>
        <p:nvSpPr>
          <p:cNvPr id="16" name="文本框 15">
            <a:extLst>
              <a:ext uri="{FF2B5EF4-FFF2-40B4-BE49-F238E27FC236}">
                <a16:creationId xmlns:a16="http://schemas.microsoft.com/office/drawing/2014/main" id="{35B2871D-8735-414D-A38A-9C146E0A6FCD}"/>
              </a:ext>
            </a:extLst>
          </p:cNvPr>
          <p:cNvSpPr txBox="1"/>
          <p:nvPr/>
        </p:nvSpPr>
        <p:spPr>
          <a:xfrm>
            <a:off x="7526324" y="66152"/>
            <a:ext cx="1155766"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Horizon </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9C66E7D4-3131-49CD-B73D-272EAF2EDAE2}"/>
              </a:ext>
            </a:extLst>
          </p:cNvPr>
          <p:cNvPicPr>
            <a:picLocks noChangeAspect="1"/>
          </p:cNvPicPr>
          <p:nvPr/>
        </p:nvPicPr>
        <p:blipFill>
          <a:blip r:embed="rId2"/>
          <a:stretch>
            <a:fillRect/>
          </a:stretch>
        </p:blipFill>
        <p:spPr>
          <a:xfrm>
            <a:off x="857858" y="2359871"/>
            <a:ext cx="4591247" cy="3895402"/>
          </a:xfrm>
          <a:prstGeom prst="rect">
            <a:avLst/>
          </a:prstGeom>
        </p:spPr>
      </p:pic>
      <p:pic>
        <p:nvPicPr>
          <p:cNvPr id="19" name="图片 18">
            <a:extLst>
              <a:ext uri="{FF2B5EF4-FFF2-40B4-BE49-F238E27FC236}">
                <a16:creationId xmlns:a16="http://schemas.microsoft.com/office/drawing/2014/main" id="{FD9CE198-09D4-4A5A-ABC2-8713E619C65D}"/>
              </a:ext>
            </a:extLst>
          </p:cNvPr>
          <p:cNvPicPr>
            <a:picLocks noChangeAspect="1"/>
          </p:cNvPicPr>
          <p:nvPr/>
        </p:nvPicPr>
        <p:blipFill>
          <a:blip r:embed="rId3"/>
          <a:stretch>
            <a:fillRect/>
          </a:stretch>
        </p:blipFill>
        <p:spPr>
          <a:xfrm>
            <a:off x="6096000" y="1890511"/>
            <a:ext cx="5238142" cy="4903365"/>
          </a:xfrm>
          <a:prstGeom prst="rect">
            <a:avLst/>
          </a:prstGeom>
        </p:spPr>
      </p:pic>
      <p:sp>
        <p:nvSpPr>
          <p:cNvPr id="20" name="矩形 19">
            <a:extLst>
              <a:ext uri="{FF2B5EF4-FFF2-40B4-BE49-F238E27FC236}">
                <a16:creationId xmlns:a16="http://schemas.microsoft.com/office/drawing/2014/main" id="{44E4A46A-8918-410A-A8E5-913F45CEF98A}"/>
              </a:ext>
            </a:extLst>
          </p:cNvPr>
          <p:cNvSpPr/>
          <p:nvPr/>
        </p:nvSpPr>
        <p:spPr>
          <a:xfrm>
            <a:off x="1468073" y="3429000"/>
            <a:ext cx="981512" cy="404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a:extLst>
              <a:ext uri="{FF2B5EF4-FFF2-40B4-BE49-F238E27FC236}">
                <a16:creationId xmlns:a16="http://schemas.microsoft.com/office/drawing/2014/main" id="{DCB5B154-C52D-4D43-B07E-167A53DCFE0D}"/>
              </a:ext>
            </a:extLst>
          </p:cNvPr>
          <p:cNvSpPr/>
          <p:nvPr/>
        </p:nvSpPr>
        <p:spPr>
          <a:xfrm>
            <a:off x="1606224" y="3297939"/>
            <a:ext cx="981512" cy="275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3" name="直接箭头连接符 22">
            <a:extLst>
              <a:ext uri="{FF2B5EF4-FFF2-40B4-BE49-F238E27FC236}">
                <a16:creationId xmlns:a16="http://schemas.microsoft.com/office/drawing/2014/main" id="{18C9EDA8-D1E8-430E-96D8-2E5445D74515}"/>
              </a:ext>
            </a:extLst>
          </p:cNvPr>
          <p:cNvCxnSpPr>
            <a:cxnSpLocks/>
          </p:cNvCxnSpPr>
          <p:nvPr/>
        </p:nvCxnSpPr>
        <p:spPr>
          <a:xfrm>
            <a:off x="1958829" y="3485451"/>
            <a:ext cx="4911661" cy="17576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BD146F1-3D27-42A5-B913-61BF0A50D683}"/>
              </a:ext>
            </a:extLst>
          </p:cNvPr>
          <p:cNvCxnSpPr>
            <a:cxnSpLocks/>
          </p:cNvCxnSpPr>
          <p:nvPr/>
        </p:nvCxnSpPr>
        <p:spPr>
          <a:xfrm>
            <a:off x="3059800" y="2975949"/>
            <a:ext cx="3886284" cy="10927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32A4DFA-6114-4031-8DF1-AB01FD7C895E}"/>
              </a:ext>
            </a:extLst>
          </p:cNvPr>
          <p:cNvCxnSpPr>
            <a:cxnSpLocks/>
          </p:cNvCxnSpPr>
          <p:nvPr/>
        </p:nvCxnSpPr>
        <p:spPr>
          <a:xfrm>
            <a:off x="2033033" y="5117163"/>
            <a:ext cx="4763251" cy="988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497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2F108F3-E1B7-4701-A747-F5F3EC7A41D6}"/>
              </a:ext>
            </a:extLst>
          </p:cNvPr>
          <p:cNvSpPr/>
          <p:nvPr/>
        </p:nvSpPr>
        <p:spPr>
          <a:xfrm>
            <a:off x="785825" y="1690687"/>
            <a:ext cx="10515600" cy="448627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66BCDD44-F08E-41CE-944B-6FD2ACA7A663}"/>
              </a:ext>
            </a:extLst>
          </p:cNvPr>
          <p:cNvSpPr>
            <a:spLocks noGrp="1"/>
          </p:cNvSpPr>
          <p:nvPr>
            <p:ph type="title"/>
          </p:nvPr>
        </p:nvSpPr>
        <p:spPr>
          <a:xfrm>
            <a:off x="838200" y="365125"/>
            <a:ext cx="10515600" cy="1325563"/>
          </a:xfrm>
        </p:spPr>
        <p:txBody>
          <a:bodyPr/>
          <a:lstStyle/>
          <a:p>
            <a:r>
              <a:rPr lang="en-US" dirty="0"/>
              <a:t>Vue2Horizon conversion challenges</a:t>
            </a:r>
          </a:p>
        </p:txBody>
      </p:sp>
      <p:sp>
        <p:nvSpPr>
          <p:cNvPr id="21" name="Content Placeholder 2">
            <a:extLst>
              <a:ext uri="{FF2B5EF4-FFF2-40B4-BE49-F238E27FC236}">
                <a16:creationId xmlns:a16="http://schemas.microsoft.com/office/drawing/2014/main" id="{72EF92FB-B782-400B-9511-7A853F705384}"/>
              </a:ext>
            </a:extLst>
          </p:cNvPr>
          <p:cNvSpPr>
            <a:spLocks noGrp="1"/>
          </p:cNvSpPr>
          <p:nvPr>
            <p:ph idx="1"/>
          </p:nvPr>
        </p:nvSpPr>
        <p:spPr>
          <a:xfrm>
            <a:off x="838200" y="1825625"/>
            <a:ext cx="10515600" cy="4351338"/>
          </a:xfrm>
        </p:spPr>
        <p:txBody>
          <a:bodyPr>
            <a:normAutofit/>
          </a:bodyPr>
          <a:lstStyle/>
          <a:p>
            <a:r>
              <a:rPr lang="en-US" sz="1800" b="1" dirty="0"/>
              <a:t>Templates use non-standard attributes that cannot be parsed by usual JSX parser (Boolean attributes, directives, VUE-events, bindings…): </a:t>
            </a:r>
            <a:r>
              <a:rPr lang="en-US" sz="1800" dirty="0"/>
              <a:t>We used regex pre-processing and custom JSX parser, that allowed us to use special syntax.  </a:t>
            </a:r>
          </a:p>
          <a:p>
            <a:r>
              <a:rPr lang="en-US" sz="1800" b="1" dirty="0"/>
              <a:t>Horizon does not use directives: </a:t>
            </a:r>
            <a:r>
              <a:rPr lang="en-US" sz="1800" dirty="0"/>
              <a:t>Directives are processed in conversion-time and completely converted to horizon compatible code.</a:t>
            </a:r>
          </a:p>
          <a:p>
            <a:r>
              <a:rPr lang="en-US" sz="1800" b="1" dirty="0"/>
              <a:t>VUE has very benevolent coding style: </a:t>
            </a:r>
            <a:r>
              <a:rPr lang="en-US" sz="1800" dirty="0"/>
              <a:t>Conversion tool allows using them and mix-and-match different styles, automatically implements missing imports and fixes use of ref variables in JSX code by using their value instead.</a:t>
            </a:r>
          </a:p>
          <a:p>
            <a:r>
              <a:rPr lang="en-US" sz="1800" b="1" dirty="0"/>
              <a:t>Conversion of additional </a:t>
            </a:r>
            <a:r>
              <a:rPr lang="en-US" sz="1800" b="1" dirty="0" err="1"/>
              <a:t>Javascript</a:t>
            </a:r>
            <a:r>
              <a:rPr lang="en-US" sz="1800" b="1" dirty="0"/>
              <a:t> files is very confusing: </a:t>
            </a:r>
            <a:r>
              <a:rPr lang="en-US" sz="1800" dirty="0"/>
              <a:t>We implemented conversion layer to process additional JS/TS files and use correct imports and adapters. We also implemented larger adapters for </a:t>
            </a:r>
            <a:r>
              <a:rPr lang="en-US" sz="1800" dirty="0" err="1"/>
              <a:t>Pinia</a:t>
            </a:r>
            <a:r>
              <a:rPr lang="en-US" sz="1800" dirty="0"/>
              <a:t> and Routers that now work in Horizon without need to reimplement them manually</a:t>
            </a:r>
          </a:p>
          <a:p>
            <a:r>
              <a:rPr lang="en-US" sz="1800" b="1" dirty="0"/>
              <a:t>Options API and Composition API: </a:t>
            </a:r>
            <a:r>
              <a:rPr lang="en-US" sz="1800" dirty="0"/>
              <a:t>VUE uses multiple approaches to define components and stores. We implemented both options and composition API that can be used and mixed between components.</a:t>
            </a:r>
          </a:p>
        </p:txBody>
      </p:sp>
      <p:sp>
        <p:nvSpPr>
          <p:cNvPr id="2" name="文本框 1">
            <a:extLst>
              <a:ext uri="{FF2B5EF4-FFF2-40B4-BE49-F238E27FC236}">
                <a16:creationId xmlns:a16="http://schemas.microsoft.com/office/drawing/2014/main" id="{13EB089C-986E-461A-90F0-95600FBD6B61}"/>
              </a:ext>
            </a:extLst>
          </p:cNvPr>
          <p:cNvSpPr txBox="1"/>
          <p:nvPr/>
        </p:nvSpPr>
        <p:spPr>
          <a:xfrm>
            <a:off x="1677798" y="159391"/>
            <a:ext cx="646331" cy="369332"/>
          </a:xfrm>
          <a:prstGeom prst="rect">
            <a:avLst/>
          </a:prstGeom>
          <a:noFill/>
        </p:spPr>
        <p:txBody>
          <a:bodyPr wrap="none" rtlCol="0">
            <a:spAutoFit/>
          </a:bodyPr>
          <a:lstStyle/>
          <a:p>
            <a:r>
              <a:rPr lang="zh-CN" altLang="en-US" dirty="0">
                <a:solidFill>
                  <a:srgbClr val="FF0000"/>
                </a:solidFill>
              </a:rPr>
              <a:t>挑战</a:t>
            </a:r>
          </a:p>
        </p:txBody>
      </p:sp>
      <p:sp>
        <p:nvSpPr>
          <p:cNvPr id="3" name="矩形 2">
            <a:extLst>
              <a:ext uri="{FF2B5EF4-FFF2-40B4-BE49-F238E27FC236}">
                <a16:creationId xmlns:a16="http://schemas.microsoft.com/office/drawing/2014/main" id="{170D80E0-5D9F-4FEA-908E-F6147AF0BA5E}"/>
              </a:ext>
            </a:extLst>
          </p:cNvPr>
          <p:cNvSpPr/>
          <p:nvPr/>
        </p:nvSpPr>
        <p:spPr>
          <a:xfrm>
            <a:off x="2978858" y="2321545"/>
            <a:ext cx="2110962" cy="369332"/>
          </a:xfrm>
          <a:prstGeom prst="rect">
            <a:avLst/>
          </a:prstGeom>
        </p:spPr>
        <p:txBody>
          <a:bodyPr wrap="none">
            <a:spAutoFit/>
          </a:bodyPr>
          <a:lstStyle/>
          <a:p>
            <a:r>
              <a:rPr lang="zh-CN" altLang="en-US" b="1" dirty="0">
                <a:solidFill>
                  <a:srgbClr val="FF0000"/>
                </a:solidFill>
              </a:rPr>
              <a:t>JSX解析器解析差异</a:t>
            </a:r>
          </a:p>
        </p:txBody>
      </p:sp>
      <p:sp>
        <p:nvSpPr>
          <p:cNvPr id="7" name="矩形 6">
            <a:extLst>
              <a:ext uri="{FF2B5EF4-FFF2-40B4-BE49-F238E27FC236}">
                <a16:creationId xmlns:a16="http://schemas.microsoft.com/office/drawing/2014/main" id="{64E9E88A-E4E7-4705-83BB-0E0F6B03BE41}"/>
              </a:ext>
            </a:extLst>
          </p:cNvPr>
          <p:cNvSpPr/>
          <p:nvPr/>
        </p:nvSpPr>
        <p:spPr>
          <a:xfrm>
            <a:off x="3567486" y="2936359"/>
            <a:ext cx="2311082" cy="369332"/>
          </a:xfrm>
          <a:prstGeom prst="rect">
            <a:avLst/>
          </a:prstGeom>
        </p:spPr>
        <p:txBody>
          <a:bodyPr wrap="none">
            <a:spAutoFit/>
          </a:bodyPr>
          <a:lstStyle/>
          <a:p>
            <a:r>
              <a:rPr lang="en-US" altLang="zh-CN" b="1" dirty="0">
                <a:solidFill>
                  <a:srgbClr val="FF0000"/>
                </a:solidFill>
              </a:rPr>
              <a:t>Horizon</a:t>
            </a:r>
            <a:r>
              <a:rPr lang="zh-CN" altLang="en-US" b="1" dirty="0">
                <a:solidFill>
                  <a:srgbClr val="FF0000"/>
                </a:solidFill>
              </a:rPr>
              <a:t>不支持指令集</a:t>
            </a:r>
          </a:p>
        </p:txBody>
      </p:sp>
      <p:sp>
        <p:nvSpPr>
          <p:cNvPr id="8" name="矩形 7">
            <a:extLst>
              <a:ext uri="{FF2B5EF4-FFF2-40B4-BE49-F238E27FC236}">
                <a16:creationId xmlns:a16="http://schemas.microsoft.com/office/drawing/2014/main" id="{5BC768A5-1366-4915-94F3-A3EF6CF4114F}"/>
              </a:ext>
            </a:extLst>
          </p:cNvPr>
          <p:cNvSpPr/>
          <p:nvPr/>
        </p:nvSpPr>
        <p:spPr>
          <a:xfrm>
            <a:off x="2878798" y="3816628"/>
            <a:ext cx="2783006" cy="369332"/>
          </a:xfrm>
          <a:prstGeom prst="rect">
            <a:avLst/>
          </a:prstGeom>
        </p:spPr>
        <p:txBody>
          <a:bodyPr wrap="none">
            <a:spAutoFit/>
          </a:bodyPr>
          <a:lstStyle/>
          <a:p>
            <a:r>
              <a:rPr lang="en-US" altLang="zh-CN" b="1" dirty="0">
                <a:solidFill>
                  <a:srgbClr val="FF0000"/>
                </a:solidFill>
              </a:rPr>
              <a:t>Vue</a:t>
            </a:r>
            <a:r>
              <a:rPr lang="zh-CN" altLang="en-US" b="1" dirty="0">
                <a:solidFill>
                  <a:srgbClr val="FF0000"/>
                </a:solidFill>
              </a:rPr>
              <a:t>支持</a:t>
            </a:r>
            <a:r>
              <a:rPr lang="en-US" altLang="zh-CN" b="1" dirty="0">
                <a:solidFill>
                  <a:srgbClr val="FF0000"/>
                </a:solidFill>
              </a:rPr>
              <a:t>/</a:t>
            </a:r>
            <a:r>
              <a:rPr lang="zh-CN" altLang="en-US" b="1" dirty="0">
                <a:solidFill>
                  <a:srgbClr val="FF0000"/>
                </a:solidFill>
              </a:rPr>
              <a:t>兼容 各种语法糖</a:t>
            </a:r>
          </a:p>
        </p:txBody>
      </p:sp>
      <p:sp>
        <p:nvSpPr>
          <p:cNvPr id="9" name="矩形 8">
            <a:extLst>
              <a:ext uri="{FF2B5EF4-FFF2-40B4-BE49-F238E27FC236}">
                <a16:creationId xmlns:a16="http://schemas.microsoft.com/office/drawing/2014/main" id="{8B7FADB8-9F62-4E36-B2D4-1B88BC87DAAD}"/>
              </a:ext>
            </a:extLst>
          </p:cNvPr>
          <p:cNvSpPr/>
          <p:nvPr/>
        </p:nvSpPr>
        <p:spPr>
          <a:xfrm>
            <a:off x="7368306" y="3983537"/>
            <a:ext cx="2664319" cy="369332"/>
          </a:xfrm>
          <a:prstGeom prst="rect">
            <a:avLst/>
          </a:prstGeom>
        </p:spPr>
        <p:txBody>
          <a:bodyPr wrap="none">
            <a:spAutoFit/>
          </a:bodyPr>
          <a:lstStyle/>
          <a:p>
            <a:r>
              <a:rPr lang="en-US" altLang="zh-CN" b="1" dirty="0" err="1">
                <a:solidFill>
                  <a:srgbClr val="FF0000"/>
                </a:solidFill>
              </a:rPr>
              <a:t>Js,ts</a:t>
            </a:r>
            <a:r>
              <a:rPr lang="zh-CN" altLang="en-US" b="1" dirty="0">
                <a:solidFill>
                  <a:srgbClr val="FF0000"/>
                </a:solidFill>
              </a:rPr>
              <a:t>文件转换难度比较大</a:t>
            </a:r>
          </a:p>
        </p:txBody>
      </p:sp>
      <p:sp>
        <p:nvSpPr>
          <p:cNvPr id="10" name="矩形 9">
            <a:extLst>
              <a:ext uri="{FF2B5EF4-FFF2-40B4-BE49-F238E27FC236}">
                <a16:creationId xmlns:a16="http://schemas.microsoft.com/office/drawing/2014/main" id="{94D0A6CB-0304-4EA9-A066-0672B7DC4924}"/>
              </a:ext>
            </a:extLst>
          </p:cNvPr>
          <p:cNvSpPr/>
          <p:nvPr/>
        </p:nvSpPr>
        <p:spPr>
          <a:xfrm>
            <a:off x="6036146" y="5553677"/>
            <a:ext cx="4339521" cy="369332"/>
          </a:xfrm>
          <a:prstGeom prst="rect">
            <a:avLst/>
          </a:prstGeom>
        </p:spPr>
        <p:txBody>
          <a:bodyPr wrap="none">
            <a:spAutoFit/>
          </a:bodyPr>
          <a:lstStyle/>
          <a:p>
            <a:r>
              <a:rPr lang="en-US" altLang="zh-CN" b="1" dirty="0">
                <a:solidFill>
                  <a:srgbClr val="FF0000"/>
                </a:solidFill>
              </a:rPr>
              <a:t>Vue</a:t>
            </a:r>
            <a:r>
              <a:rPr lang="zh-CN" altLang="en-US" b="1" dirty="0">
                <a:solidFill>
                  <a:srgbClr val="FF0000"/>
                </a:solidFill>
              </a:rPr>
              <a:t>支持选项</a:t>
            </a:r>
            <a:r>
              <a:rPr lang="en-US" altLang="zh-CN" b="1" dirty="0">
                <a:solidFill>
                  <a:srgbClr val="FF0000"/>
                </a:solidFill>
              </a:rPr>
              <a:t>API</a:t>
            </a:r>
            <a:r>
              <a:rPr lang="zh-CN" altLang="en-US" b="1" dirty="0">
                <a:solidFill>
                  <a:srgbClr val="FF0000"/>
                </a:solidFill>
              </a:rPr>
              <a:t>和组合两种组件编程模式</a:t>
            </a:r>
          </a:p>
        </p:txBody>
      </p:sp>
    </p:spTree>
    <p:extLst>
      <p:ext uri="{BB962C8B-B14F-4D97-AF65-F5344CB8AC3E}">
        <p14:creationId xmlns:p14="http://schemas.microsoft.com/office/powerpoint/2010/main" val="3973598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BA92F8-E93E-42BE-AB41-467B1E4CE88F}"/>
              </a:ext>
            </a:extLst>
          </p:cNvPr>
          <p:cNvSpPr/>
          <p:nvPr/>
        </p:nvSpPr>
        <p:spPr>
          <a:xfrm>
            <a:off x="890576" y="3357054"/>
            <a:ext cx="10515600" cy="119238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pPr>
            <a:r>
              <a:rPr lang="en-US" sz="1400" b="1" dirty="0">
                <a:solidFill>
                  <a:prstClr val="black"/>
                </a:solidFill>
              </a:rPr>
              <a:t>Chat demo</a:t>
            </a:r>
          </a:p>
          <a:p>
            <a:pPr lvl="0">
              <a:lnSpc>
                <a:spcPct val="90000"/>
              </a:lnSpc>
              <a:spcBef>
                <a:spcPts val="1000"/>
              </a:spcBef>
            </a:pPr>
            <a:r>
              <a:rPr lang="en-US" sz="1400" dirty="0">
                <a:solidFill>
                  <a:prstClr val="black"/>
                </a:solidFill>
              </a:rPr>
              <a:t>This demo is more consistent and complex test of convertor. This chat application was first implemented as new VUE application with more natural way of coding and then it was converted to Horizon using conversion tool. It implements router, </a:t>
            </a:r>
            <a:r>
              <a:rPr lang="en-US" sz="1400" dirty="0" err="1">
                <a:solidFill>
                  <a:prstClr val="black"/>
                </a:solidFill>
              </a:rPr>
              <a:t>Pinia</a:t>
            </a:r>
            <a:r>
              <a:rPr lang="en-US" sz="1400" dirty="0">
                <a:solidFill>
                  <a:prstClr val="black"/>
                </a:solidFill>
              </a:rPr>
              <a:t> store, local stores, reactive components, events and directives, both normal and scoped styles, code splitting and dynamic loading</a:t>
            </a:r>
          </a:p>
        </p:txBody>
      </p:sp>
      <p:sp>
        <p:nvSpPr>
          <p:cNvPr id="4" name="Rectangle 3">
            <a:extLst>
              <a:ext uri="{FF2B5EF4-FFF2-40B4-BE49-F238E27FC236}">
                <a16:creationId xmlns:a16="http://schemas.microsoft.com/office/drawing/2014/main" id="{2CC6F311-F549-4535-9B8A-206DBC110C9A}"/>
              </a:ext>
            </a:extLst>
          </p:cNvPr>
          <p:cNvSpPr/>
          <p:nvPr/>
        </p:nvSpPr>
        <p:spPr>
          <a:xfrm>
            <a:off x="838200" y="1730046"/>
            <a:ext cx="10515600" cy="103414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pPr>
            <a:r>
              <a:rPr lang="en-US" sz="1400" b="1" dirty="0">
                <a:solidFill>
                  <a:prstClr val="black"/>
                </a:solidFill>
              </a:rPr>
              <a:t>Basic demo</a:t>
            </a:r>
          </a:p>
          <a:p>
            <a:pPr lvl="0">
              <a:lnSpc>
                <a:spcPct val="90000"/>
              </a:lnSpc>
              <a:spcBef>
                <a:spcPts val="1000"/>
              </a:spcBef>
            </a:pPr>
            <a:r>
              <a:rPr lang="en-US" sz="1400" dirty="0">
                <a:solidFill>
                  <a:prstClr val="black"/>
                </a:solidFill>
              </a:rPr>
              <a:t>Basic demo is simple Hello world application that displays basic functionality, like local stores. It displays three views using dynamically loaded components and router. This template was provided to us to specify functionalities that should be implemented first. Third view was added as simple test of directive conversions and contains small examples of converted directives.</a:t>
            </a:r>
          </a:p>
        </p:txBody>
      </p:sp>
      <p:sp>
        <p:nvSpPr>
          <p:cNvPr id="2" name="Title 1">
            <a:extLst>
              <a:ext uri="{FF2B5EF4-FFF2-40B4-BE49-F238E27FC236}">
                <a16:creationId xmlns:a16="http://schemas.microsoft.com/office/drawing/2014/main" id="{0A187D65-F11D-4211-BBA3-E2D7EAB095A3}"/>
              </a:ext>
            </a:extLst>
          </p:cNvPr>
          <p:cNvSpPr>
            <a:spLocks noGrp="1"/>
          </p:cNvSpPr>
          <p:nvPr>
            <p:ph type="title"/>
          </p:nvPr>
        </p:nvSpPr>
        <p:spPr>
          <a:xfrm>
            <a:off x="785825" y="-188382"/>
            <a:ext cx="10515600" cy="1325563"/>
          </a:xfrm>
        </p:spPr>
        <p:txBody>
          <a:bodyPr/>
          <a:lstStyle/>
          <a:p>
            <a:r>
              <a:rPr lang="en-US" dirty="0"/>
              <a:t>Conversion Verification</a:t>
            </a:r>
          </a:p>
        </p:txBody>
      </p:sp>
      <p:sp>
        <p:nvSpPr>
          <p:cNvPr id="6" name="TextBox 5">
            <a:extLst>
              <a:ext uri="{FF2B5EF4-FFF2-40B4-BE49-F238E27FC236}">
                <a16:creationId xmlns:a16="http://schemas.microsoft.com/office/drawing/2014/main" id="{0BB4F7E6-B748-49B2-ACDC-5D574B01AD42}"/>
              </a:ext>
            </a:extLst>
          </p:cNvPr>
          <p:cNvSpPr txBox="1"/>
          <p:nvPr/>
        </p:nvSpPr>
        <p:spPr>
          <a:xfrm>
            <a:off x="785825" y="1262743"/>
            <a:ext cx="5484346" cy="400110"/>
          </a:xfrm>
          <a:prstGeom prst="rect">
            <a:avLst/>
          </a:prstGeom>
          <a:noFill/>
        </p:spPr>
        <p:txBody>
          <a:bodyPr wrap="square" rtlCol="0">
            <a:spAutoFit/>
          </a:bodyPr>
          <a:lstStyle/>
          <a:p>
            <a:r>
              <a:rPr lang="en-US" sz="2000" b="1" dirty="0"/>
              <a:t>Step1: Vue -&gt; Horizon</a:t>
            </a:r>
          </a:p>
        </p:txBody>
      </p:sp>
      <p:sp>
        <p:nvSpPr>
          <p:cNvPr id="7" name="TextBox 6">
            <a:extLst>
              <a:ext uri="{FF2B5EF4-FFF2-40B4-BE49-F238E27FC236}">
                <a16:creationId xmlns:a16="http://schemas.microsoft.com/office/drawing/2014/main" id="{0BB49A91-5366-48FB-A95E-719CA8FCC791}"/>
              </a:ext>
            </a:extLst>
          </p:cNvPr>
          <p:cNvSpPr txBox="1"/>
          <p:nvPr/>
        </p:nvSpPr>
        <p:spPr>
          <a:xfrm>
            <a:off x="785824" y="2932573"/>
            <a:ext cx="7911862" cy="707886"/>
          </a:xfrm>
          <a:prstGeom prst="rect">
            <a:avLst/>
          </a:prstGeom>
          <a:noFill/>
        </p:spPr>
        <p:txBody>
          <a:bodyPr wrap="square" rtlCol="0">
            <a:spAutoFit/>
          </a:bodyPr>
          <a:lstStyle/>
          <a:p>
            <a:r>
              <a:rPr lang="en-US" sz="2000" b="1" dirty="0"/>
              <a:t>Step2: Vue + </a:t>
            </a:r>
            <a:r>
              <a:rPr lang="en-US" sz="2000" b="1" dirty="0" err="1"/>
              <a:t>Pinia</a:t>
            </a:r>
            <a:r>
              <a:rPr lang="en-US" sz="2000" b="1" dirty="0"/>
              <a:t> + Router -&gt; Horizon + </a:t>
            </a:r>
            <a:r>
              <a:rPr lang="en-US" sz="2000" b="1" dirty="0" err="1"/>
              <a:t>HorizonX</a:t>
            </a:r>
            <a:r>
              <a:rPr lang="en-US" sz="2000" b="1" dirty="0"/>
              <a:t> +</a:t>
            </a:r>
            <a:r>
              <a:rPr lang="en-US" sz="2000" b="1" dirty="0" err="1"/>
              <a:t>RouterAdapter</a:t>
            </a:r>
            <a:endParaRPr lang="en-US" sz="2000" b="1" dirty="0"/>
          </a:p>
          <a:p>
            <a:endParaRPr lang="en-US" sz="2000" b="1" dirty="0"/>
          </a:p>
        </p:txBody>
      </p:sp>
      <p:sp>
        <p:nvSpPr>
          <p:cNvPr id="10" name="TextBox 9">
            <a:extLst>
              <a:ext uri="{FF2B5EF4-FFF2-40B4-BE49-F238E27FC236}">
                <a16:creationId xmlns:a16="http://schemas.microsoft.com/office/drawing/2014/main" id="{771F66C4-0146-4A9E-AFEB-7CCC3F212A5B}"/>
              </a:ext>
            </a:extLst>
          </p:cNvPr>
          <p:cNvSpPr txBox="1"/>
          <p:nvPr/>
        </p:nvSpPr>
        <p:spPr>
          <a:xfrm>
            <a:off x="838200" y="4727965"/>
            <a:ext cx="10733314" cy="1015663"/>
          </a:xfrm>
          <a:prstGeom prst="rect">
            <a:avLst/>
          </a:prstGeom>
          <a:noFill/>
        </p:spPr>
        <p:txBody>
          <a:bodyPr wrap="square" rtlCol="0">
            <a:spAutoFit/>
          </a:bodyPr>
          <a:lstStyle/>
          <a:p>
            <a:r>
              <a:rPr lang="en-US" sz="2000" b="1" dirty="0"/>
              <a:t>Step3: Vue + </a:t>
            </a:r>
            <a:r>
              <a:rPr lang="en-US" sz="2000" b="1" dirty="0" err="1"/>
              <a:t>Pinia</a:t>
            </a:r>
            <a:r>
              <a:rPr lang="en-US" sz="2000" b="1" dirty="0"/>
              <a:t> + Router + </a:t>
            </a:r>
            <a:r>
              <a:rPr lang="en-US" sz="2000" b="1" dirty="0" err="1"/>
              <a:t>ElementPlus</a:t>
            </a:r>
            <a:r>
              <a:rPr lang="en-US" sz="2000" b="1" dirty="0"/>
              <a:t> -&gt; Horizon + </a:t>
            </a:r>
            <a:r>
              <a:rPr lang="en-US" sz="2000" b="1" dirty="0" err="1"/>
              <a:t>HorizonX</a:t>
            </a:r>
            <a:r>
              <a:rPr lang="en-US" sz="2000" b="1" dirty="0"/>
              <a:t> +</a:t>
            </a:r>
            <a:r>
              <a:rPr lang="en-US" sz="2000" b="1" dirty="0" err="1"/>
              <a:t>RouterAdapter</a:t>
            </a:r>
            <a:r>
              <a:rPr lang="en-US" sz="2000" b="1" dirty="0"/>
              <a:t> + converted </a:t>
            </a:r>
            <a:r>
              <a:rPr lang="en-US" sz="2000" b="1" dirty="0" err="1"/>
              <a:t>ElementPlus</a:t>
            </a:r>
            <a:endParaRPr lang="en-US" sz="2000" b="1" dirty="0"/>
          </a:p>
          <a:p>
            <a:endParaRPr lang="en-US" sz="2000" b="1" dirty="0"/>
          </a:p>
        </p:txBody>
      </p:sp>
      <p:sp>
        <p:nvSpPr>
          <p:cNvPr id="11" name="Rectangle 10">
            <a:extLst>
              <a:ext uri="{FF2B5EF4-FFF2-40B4-BE49-F238E27FC236}">
                <a16:creationId xmlns:a16="http://schemas.microsoft.com/office/drawing/2014/main" id="{88AF648F-094E-48FF-9201-804D5A25B91B}"/>
              </a:ext>
            </a:extLst>
          </p:cNvPr>
          <p:cNvSpPr/>
          <p:nvPr/>
        </p:nvSpPr>
        <p:spPr>
          <a:xfrm>
            <a:off x="947057" y="5457997"/>
            <a:ext cx="10515600" cy="80128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90000"/>
              </a:lnSpc>
              <a:spcBef>
                <a:spcPts val="1000"/>
              </a:spcBef>
            </a:pPr>
            <a:r>
              <a:rPr lang="en-US" sz="1400" b="1" dirty="0" err="1">
                <a:solidFill>
                  <a:prstClr val="black"/>
                </a:solidFill>
              </a:rPr>
              <a:t>ElementPlus</a:t>
            </a:r>
            <a:r>
              <a:rPr lang="en-US" sz="1400" b="1" dirty="0">
                <a:solidFill>
                  <a:prstClr val="black"/>
                </a:solidFill>
              </a:rPr>
              <a:t> demo</a:t>
            </a:r>
          </a:p>
          <a:p>
            <a:pPr lvl="0">
              <a:lnSpc>
                <a:spcPct val="90000"/>
              </a:lnSpc>
              <a:spcBef>
                <a:spcPts val="1000"/>
              </a:spcBef>
            </a:pPr>
            <a:r>
              <a:rPr lang="en-US" sz="1400" dirty="0">
                <a:solidFill>
                  <a:prstClr val="black"/>
                </a:solidFill>
              </a:rPr>
              <a:t>…</a:t>
            </a:r>
          </a:p>
        </p:txBody>
      </p:sp>
      <p:sp>
        <p:nvSpPr>
          <p:cNvPr id="3" name="文本框 2">
            <a:extLst>
              <a:ext uri="{FF2B5EF4-FFF2-40B4-BE49-F238E27FC236}">
                <a16:creationId xmlns:a16="http://schemas.microsoft.com/office/drawing/2014/main" id="{BF4AD056-2EB2-4DB0-B0D8-DC3F66930906}"/>
              </a:ext>
            </a:extLst>
          </p:cNvPr>
          <p:cNvSpPr txBox="1"/>
          <p:nvPr/>
        </p:nvSpPr>
        <p:spPr>
          <a:xfrm>
            <a:off x="6971251" y="1426128"/>
            <a:ext cx="877163" cy="369332"/>
          </a:xfrm>
          <a:prstGeom prst="rect">
            <a:avLst/>
          </a:prstGeom>
          <a:noFill/>
        </p:spPr>
        <p:txBody>
          <a:bodyPr wrap="none" rtlCol="0">
            <a:spAutoFit/>
          </a:bodyPr>
          <a:lstStyle/>
          <a:p>
            <a:r>
              <a:rPr lang="zh-CN" altLang="en-US" dirty="0">
                <a:solidFill>
                  <a:srgbClr val="00B050"/>
                </a:solidFill>
              </a:rPr>
              <a:t>已完成</a:t>
            </a:r>
          </a:p>
        </p:txBody>
      </p:sp>
      <p:sp>
        <p:nvSpPr>
          <p:cNvPr id="12" name="文本框 11">
            <a:extLst>
              <a:ext uri="{FF2B5EF4-FFF2-40B4-BE49-F238E27FC236}">
                <a16:creationId xmlns:a16="http://schemas.microsoft.com/office/drawing/2014/main" id="{96266551-691B-41EC-81C1-A4BF69A8CA6E}"/>
              </a:ext>
            </a:extLst>
          </p:cNvPr>
          <p:cNvSpPr txBox="1"/>
          <p:nvPr/>
        </p:nvSpPr>
        <p:spPr>
          <a:xfrm>
            <a:off x="8697686" y="2917184"/>
            <a:ext cx="877163" cy="369332"/>
          </a:xfrm>
          <a:prstGeom prst="rect">
            <a:avLst/>
          </a:prstGeom>
          <a:noFill/>
        </p:spPr>
        <p:txBody>
          <a:bodyPr wrap="none" rtlCol="0">
            <a:spAutoFit/>
          </a:bodyPr>
          <a:lstStyle/>
          <a:p>
            <a:r>
              <a:rPr lang="zh-CN" altLang="en-US" dirty="0">
                <a:solidFill>
                  <a:srgbClr val="00B050"/>
                </a:solidFill>
              </a:rPr>
              <a:t>已完成</a:t>
            </a:r>
          </a:p>
        </p:txBody>
      </p:sp>
      <p:sp>
        <p:nvSpPr>
          <p:cNvPr id="13" name="文本框 12">
            <a:extLst>
              <a:ext uri="{FF2B5EF4-FFF2-40B4-BE49-F238E27FC236}">
                <a16:creationId xmlns:a16="http://schemas.microsoft.com/office/drawing/2014/main" id="{A42D851A-2B6F-4AA3-9CC2-4D8DCFF10403}"/>
              </a:ext>
            </a:extLst>
          </p:cNvPr>
          <p:cNvSpPr txBox="1"/>
          <p:nvPr/>
        </p:nvSpPr>
        <p:spPr>
          <a:xfrm>
            <a:off x="9277925" y="5051130"/>
            <a:ext cx="877163" cy="369332"/>
          </a:xfrm>
          <a:prstGeom prst="rect">
            <a:avLst/>
          </a:prstGeom>
          <a:noFill/>
        </p:spPr>
        <p:txBody>
          <a:bodyPr wrap="none" rtlCol="0">
            <a:spAutoFit/>
          </a:bodyPr>
          <a:lstStyle/>
          <a:p>
            <a:r>
              <a:rPr lang="zh-CN" altLang="en-US" dirty="0">
                <a:solidFill>
                  <a:srgbClr val="FF0000"/>
                </a:solidFill>
              </a:rPr>
              <a:t>进行中</a:t>
            </a:r>
          </a:p>
        </p:txBody>
      </p:sp>
    </p:spTree>
    <p:extLst>
      <p:ext uri="{BB962C8B-B14F-4D97-AF65-F5344CB8AC3E}">
        <p14:creationId xmlns:p14="http://schemas.microsoft.com/office/powerpoint/2010/main" val="365147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BD941C-AA3F-4A0E-917A-581178965AF5}"/>
              </a:ext>
            </a:extLst>
          </p:cNvPr>
          <p:cNvSpPr/>
          <p:nvPr/>
        </p:nvSpPr>
        <p:spPr>
          <a:xfrm>
            <a:off x="365761" y="2222871"/>
            <a:ext cx="5347488" cy="23547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868195-BDD3-4BCB-A824-3DCDEB81364A}"/>
              </a:ext>
            </a:extLst>
          </p:cNvPr>
          <p:cNvSpPr/>
          <p:nvPr/>
        </p:nvSpPr>
        <p:spPr>
          <a:xfrm>
            <a:off x="225288" y="4738976"/>
            <a:ext cx="11741424" cy="193216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DF448AC-2BEA-4A96-AF70-FAA5E70226D3}"/>
              </a:ext>
            </a:extLst>
          </p:cNvPr>
          <p:cNvSpPr txBox="1"/>
          <p:nvPr/>
        </p:nvSpPr>
        <p:spPr>
          <a:xfrm>
            <a:off x="365761" y="4827896"/>
            <a:ext cx="11600952" cy="1754326"/>
          </a:xfrm>
          <a:prstGeom prst="rect">
            <a:avLst/>
          </a:prstGeom>
          <a:noFill/>
        </p:spPr>
        <p:txBody>
          <a:bodyPr wrap="square" rtlCol="0">
            <a:spAutoFit/>
          </a:bodyPr>
          <a:lstStyle/>
          <a:p>
            <a:r>
              <a:rPr lang="en-US" b="1" u="sng" dirty="0"/>
              <a:t>Conclusion </a:t>
            </a:r>
            <a:r>
              <a:rPr lang="en-US" u="sng" dirty="0"/>
              <a:t>:</a:t>
            </a:r>
          </a:p>
          <a:p>
            <a:pPr marL="285750" indent="-285750">
              <a:buFont typeface="Wingdings" panose="05000000000000000000" pitchFamily="2" charset="2"/>
              <a:buChar char="Ø"/>
            </a:pPr>
            <a:r>
              <a:rPr lang="en-US" dirty="0"/>
              <a:t>Implementation of Element+ cannot be automatically converted to Horizon and requires manual bridging of its parts</a:t>
            </a:r>
          </a:p>
          <a:p>
            <a:pPr marL="285750" indent="-285750">
              <a:buFont typeface="Wingdings" panose="05000000000000000000" pitchFamily="2" charset="2"/>
              <a:buChar char="Ø"/>
            </a:pPr>
            <a:r>
              <a:rPr lang="en-US" dirty="0"/>
              <a:t>Our conversion tool focused on converting .</a:t>
            </a:r>
            <a:r>
              <a:rPr lang="en-US" dirty="0" err="1"/>
              <a:t>vue</a:t>
            </a:r>
            <a:r>
              <a:rPr lang="en-US" dirty="0"/>
              <a:t> files to Horizon, but only 30% of Element+ code is using .</a:t>
            </a:r>
            <a:r>
              <a:rPr lang="en-US" dirty="0" err="1"/>
              <a:t>vue</a:t>
            </a:r>
            <a:r>
              <a:rPr lang="en-US" dirty="0"/>
              <a:t> file format</a:t>
            </a:r>
            <a:endParaRPr lang="en-US" b="1" dirty="0"/>
          </a:p>
          <a:p>
            <a:pPr marL="285750" indent="-285750">
              <a:buFont typeface="Wingdings" panose="05000000000000000000" pitchFamily="2" charset="2"/>
              <a:buChar char="Ø"/>
            </a:pPr>
            <a:r>
              <a:rPr lang="en-US" dirty="0"/>
              <a:t>The architecture of Element+ components imports many shared TS files with heavy use of Vue API</a:t>
            </a:r>
          </a:p>
          <a:p>
            <a:pPr marL="285750" indent="-285750">
              <a:buFont typeface="Wingdings" panose="05000000000000000000" pitchFamily="2" charset="2"/>
              <a:buChar char="Ø"/>
            </a:pPr>
            <a:r>
              <a:rPr lang="en-US" dirty="0"/>
              <a:t>TS code directly uses Vue APIs that are normally internally by the .</a:t>
            </a:r>
            <a:r>
              <a:rPr lang="en-US" dirty="0" err="1"/>
              <a:t>vue</a:t>
            </a:r>
            <a:r>
              <a:rPr lang="en-US" dirty="0"/>
              <a:t> file compiler, which regular apps don’t use. </a:t>
            </a:r>
          </a:p>
          <a:p>
            <a:pPr marL="285750" indent="-285750">
              <a:buFont typeface="Wingdings" panose="05000000000000000000" pitchFamily="2" charset="2"/>
              <a:buChar char="Ø"/>
            </a:pPr>
            <a:r>
              <a:rPr lang="en-US" dirty="0"/>
              <a:t>Element+ uses custom CSS system that bypasses the regular .</a:t>
            </a:r>
            <a:r>
              <a:rPr lang="en-US" dirty="0" err="1"/>
              <a:t>vue</a:t>
            </a:r>
            <a:r>
              <a:rPr lang="en-US" dirty="0"/>
              <a:t> format using a custom namespace hook. </a:t>
            </a:r>
          </a:p>
        </p:txBody>
      </p:sp>
      <p:sp>
        <p:nvSpPr>
          <p:cNvPr id="7" name="TextBox 6">
            <a:extLst>
              <a:ext uri="{FF2B5EF4-FFF2-40B4-BE49-F238E27FC236}">
                <a16:creationId xmlns:a16="http://schemas.microsoft.com/office/drawing/2014/main" id="{317468EB-4B21-47D8-80F1-45129EA94FD3}"/>
              </a:ext>
            </a:extLst>
          </p:cNvPr>
          <p:cNvSpPr txBox="1"/>
          <p:nvPr/>
        </p:nvSpPr>
        <p:spPr>
          <a:xfrm>
            <a:off x="0" y="67376"/>
            <a:ext cx="12070080" cy="646331"/>
          </a:xfrm>
          <a:prstGeom prst="rect">
            <a:avLst/>
          </a:prstGeom>
          <a:noFill/>
        </p:spPr>
        <p:txBody>
          <a:bodyPr wrap="square" rtlCol="0">
            <a:spAutoFit/>
          </a:bodyPr>
          <a:lstStyle/>
          <a:p>
            <a:pPr algn="ctr"/>
            <a:r>
              <a:rPr lang="en-US" sz="3600" dirty="0"/>
              <a:t>Element+ Vue components to Horizon conversion analysis</a:t>
            </a:r>
          </a:p>
        </p:txBody>
      </p:sp>
      <p:sp>
        <p:nvSpPr>
          <p:cNvPr id="11" name="Rectangle 10">
            <a:extLst>
              <a:ext uri="{FF2B5EF4-FFF2-40B4-BE49-F238E27FC236}">
                <a16:creationId xmlns:a16="http://schemas.microsoft.com/office/drawing/2014/main" id="{C5C17F81-8DD8-407B-9E61-7C62DB962C30}"/>
              </a:ext>
            </a:extLst>
          </p:cNvPr>
          <p:cNvSpPr/>
          <p:nvPr/>
        </p:nvSpPr>
        <p:spPr>
          <a:xfrm>
            <a:off x="6163224" y="2494365"/>
            <a:ext cx="4348400" cy="211957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8496B2B-6477-4E70-A280-2926DC71DF05}"/>
              </a:ext>
            </a:extLst>
          </p:cNvPr>
          <p:cNvSpPr txBox="1"/>
          <p:nvPr/>
        </p:nvSpPr>
        <p:spPr>
          <a:xfrm>
            <a:off x="6283539" y="2630823"/>
            <a:ext cx="4107769" cy="1846659"/>
          </a:xfrm>
          <a:prstGeom prst="rect">
            <a:avLst/>
          </a:prstGeom>
          <a:noFill/>
        </p:spPr>
        <p:txBody>
          <a:bodyPr wrap="square" rtlCol="0">
            <a:spAutoFit/>
          </a:bodyPr>
          <a:lstStyle/>
          <a:p>
            <a:r>
              <a:rPr lang="en-US" sz="2400" b="1" dirty="0"/>
              <a:t>Element+ library size: </a:t>
            </a:r>
          </a:p>
          <a:p>
            <a:endParaRPr lang="en-US" b="1" u="sng" dirty="0"/>
          </a:p>
          <a:p>
            <a:r>
              <a:rPr lang="en-US" b="1" u="sng" dirty="0"/>
              <a:t>Languages</a:t>
            </a:r>
            <a:r>
              <a:rPr lang="en-US" u="sng" dirty="0"/>
              <a:t>:</a:t>
            </a:r>
          </a:p>
          <a:p>
            <a:pPr marL="285750" indent="-285750">
              <a:buFontTx/>
              <a:buChar char="-"/>
            </a:pPr>
            <a:r>
              <a:rPr lang="en-US" dirty="0"/>
              <a:t>Typescript: 119 188 SLOC (1320 files)</a:t>
            </a:r>
          </a:p>
          <a:p>
            <a:pPr marL="285750" indent="-285750">
              <a:buFontTx/>
              <a:buChar char="-"/>
            </a:pPr>
            <a:r>
              <a:rPr lang="en-US" dirty="0"/>
              <a:t>VUE</a:t>
            </a:r>
            <a:r>
              <a:rPr lang="en-US" dirty="0">
                <a:sym typeface="Wingdings" panose="05000000000000000000" pitchFamily="2" charset="2"/>
              </a:rPr>
              <a:t>: 52 907 SLOC (775 files)</a:t>
            </a:r>
            <a:endParaRPr lang="en-US" dirty="0"/>
          </a:p>
          <a:p>
            <a:pPr marL="285750" indent="-285750">
              <a:buFontTx/>
              <a:buChar char="-"/>
            </a:pPr>
            <a:r>
              <a:rPr lang="en-US" dirty="0"/>
              <a:t>CSS: 17 606 SLOC (266 files)</a:t>
            </a:r>
          </a:p>
        </p:txBody>
      </p:sp>
      <p:sp>
        <p:nvSpPr>
          <p:cNvPr id="8" name="TextBox 7">
            <a:extLst>
              <a:ext uri="{FF2B5EF4-FFF2-40B4-BE49-F238E27FC236}">
                <a16:creationId xmlns:a16="http://schemas.microsoft.com/office/drawing/2014/main" id="{94B8C7A9-027B-4566-BA3D-F29C849830F0}"/>
              </a:ext>
            </a:extLst>
          </p:cNvPr>
          <p:cNvSpPr txBox="1"/>
          <p:nvPr/>
        </p:nvSpPr>
        <p:spPr>
          <a:xfrm>
            <a:off x="411093" y="2269267"/>
            <a:ext cx="5302156" cy="2308324"/>
          </a:xfrm>
          <a:prstGeom prst="rect">
            <a:avLst/>
          </a:prstGeom>
          <a:noFill/>
        </p:spPr>
        <p:txBody>
          <a:bodyPr wrap="square" rtlCol="0">
            <a:spAutoFit/>
          </a:bodyPr>
          <a:lstStyle/>
          <a:p>
            <a:r>
              <a:rPr lang="en-US" b="1" dirty="0"/>
              <a:t>Challenges:</a:t>
            </a:r>
          </a:p>
          <a:p>
            <a:pPr marL="285750" indent="-285750">
              <a:buFontTx/>
              <a:buChar char="-"/>
            </a:pPr>
            <a:r>
              <a:rPr lang="en-US" dirty="0"/>
              <a:t>Even simplest components (Button, Checkbox) have many internal dependencies</a:t>
            </a:r>
          </a:p>
          <a:p>
            <a:pPr marL="285750" indent="-285750">
              <a:buFontTx/>
              <a:buChar char="-"/>
            </a:pPr>
            <a:r>
              <a:rPr lang="en-US" dirty="0"/>
              <a:t>Complex components use many other simple components</a:t>
            </a:r>
          </a:p>
          <a:p>
            <a:pPr marL="285750" indent="-285750">
              <a:buFontTx/>
              <a:buChar char="-"/>
            </a:pPr>
            <a:r>
              <a:rPr lang="en-US" dirty="0"/>
              <a:t>Custom CSS handling instead of standard VUE way</a:t>
            </a:r>
          </a:p>
          <a:p>
            <a:pPr marL="285750" indent="-285750">
              <a:buFontTx/>
              <a:buChar char="-"/>
            </a:pPr>
            <a:r>
              <a:rPr lang="en-US" dirty="0"/>
              <a:t>Heavy use of custom directives and custom hooks across all components</a:t>
            </a:r>
          </a:p>
        </p:txBody>
      </p:sp>
      <p:sp>
        <p:nvSpPr>
          <p:cNvPr id="3" name="TextBox 2">
            <a:extLst>
              <a:ext uri="{FF2B5EF4-FFF2-40B4-BE49-F238E27FC236}">
                <a16:creationId xmlns:a16="http://schemas.microsoft.com/office/drawing/2014/main" id="{5E3339BD-1EE4-443A-A372-F4C2E69DB5AE}"/>
              </a:ext>
            </a:extLst>
          </p:cNvPr>
          <p:cNvSpPr txBox="1"/>
          <p:nvPr/>
        </p:nvSpPr>
        <p:spPr>
          <a:xfrm>
            <a:off x="526150" y="803082"/>
            <a:ext cx="10860118" cy="1477328"/>
          </a:xfrm>
          <a:prstGeom prst="rect">
            <a:avLst/>
          </a:prstGeom>
          <a:noFill/>
        </p:spPr>
        <p:txBody>
          <a:bodyPr wrap="square" rtlCol="0">
            <a:spAutoFit/>
          </a:bodyPr>
          <a:lstStyle/>
          <a:p>
            <a:r>
              <a:rPr lang="en-US" b="1" dirty="0"/>
              <a:t>Motivation:</a:t>
            </a:r>
            <a:r>
              <a:rPr lang="en-US" dirty="0"/>
              <a:t> Test our conversion tool to perform conversion of 3</a:t>
            </a:r>
            <a:r>
              <a:rPr lang="en-US" baseline="30000" dirty="0"/>
              <a:t>rd</a:t>
            </a:r>
            <a:r>
              <a:rPr lang="en-US" dirty="0"/>
              <a:t> party Vue components to Horizon</a:t>
            </a:r>
          </a:p>
          <a:p>
            <a:endParaRPr lang="en-US" dirty="0"/>
          </a:p>
          <a:p>
            <a:r>
              <a:rPr lang="en-US" b="1" dirty="0"/>
              <a:t>Goal: </a:t>
            </a:r>
            <a:r>
              <a:rPr lang="en-US" dirty="0"/>
              <a:t>Convert 2 complex components (</a:t>
            </a:r>
            <a:r>
              <a:rPr lang="en-US" dirty="0" err="1"/>
              <a:t>DatePicker</a:t>
            </a:r>
            <a:r>
              <a:rPr lang="en-US" dirty="0"/>
              <a:t> and Table) to Horizon using Vue2Horizon tool</a:t>
            </a:r>
          </a:p>
          <a:p>
            <a:endParaRPr lang="en-US" dirty="0"/>
          </a:p>
          <a:p>
            <a:endParaRPr lang="en-US" dirty="0"/>
          </a:p>
        </p:txBody>
      </p:sp>
      <p:sp>
        <p:nvSpPr>
          <p:cNvPr id="2" name="文本框 1">
            <a:extLst>
              <a:ext uri="{FF2B5EF4-FFF2-40B4-BE49-F238E27FC236}">
                <a16:creationId xmlns:a16="http://schemas.microsoft.com/office/drawing/2014/main" id="{F3D02FA8-CD5D-4FB3-8895-D0CB93F8ED22}"/>
              </a:ext>
            </a:extLst>
          </p:cNvPr>
          <p:cNvSpPr txBox="1"/>
          <p:nvPr/>
        </p:nvSpPr>
        <p:spPr>
          <a:xfrm>
            <a:off x="3887866" y="2976956"/>
            <a:ext cx="1415772" cy="276999"/>
          </a:xfrm>
          <a:prstGeom prst="rect">
            <a:avLst/>
          </a:prstGeom>
          <a:noFill/>
        </p:spPr>
        <p:txBody>
          <a:bodyPr wrap="none" rtlCol="0">
            <a:spAutoFit/>
          </a:bodyPr>
          <a:lstStyle/>
          <a:p>
            <a:r>
              <a:rPr lang="zh-CN" altLang="en-US" sz="1200" b="1" dirty="0">
                <a:solidFill>
                  <a:srgbClr val="FF0000"/>
                </a:solidFill>
              </a:rPr>
              <a:t>依赖众多基础组件</a:t>
            </a:r>
          </a:p>
        </p:txBody>
      </p:sp>
      <p:sp>
        <p:nvSpPr>
          <p:cNvPr id="14" name="文本框 13">
            <a:extLst>
              <a:ext uri="{FF2B5EF4-FFF2-40B4-BE49-F238E27FC236}">
                <a16:creationId xmlns:a16="http://schemas.microsoft.com/office/drawing/2014/main" id="{26DEC2C0-26FF-4116-8A01-27B8E79FC52E}"/>
              </a:ext>
            </a:extLst>
          </p:cNvPr>
          <p:cNvSpPr txBox="1"/>
          <p:nvPr/>
        </p:nvSpPr>
        <p:spPr>
          <a:xfrm>
            <a:off x="3399331" y="3500274"/>
            <a:ext cx="1487908" cy="276999"/>
          </a:xfrm>
          <a:prstGeom prst="rect">
            <a:avLst/>
          </a:prstGeom>
          <a:noFill/>
        </p:spPr>
        <p:txBody>
          <a:bodyPr wrap="none" rtlCol="0">
            <a:spAutoFit/>
          </a:bodyPr>
          <a:lstStyle/>
          <a:p>
            <a:r>
              <a:rPr lang="en-US" altLang="zh-CN" sz="1200" b="1" dirty="0">
                <a:solidFill>
                  <a:srgbClr val="FF0000"/>
                </a:solidFill>
              </a:rPr>
              <a:t>CSS</a:t>
            </a:r>
            <a:r>
              <a:rPr lang="zh-CN" altLang="en-US" sz="1200" b="1" dirty="0">
                <a:solidFill>
                  <a:srgbClr val="FF0000"/>
                </a:solidFill>
              </a:rPr>
              <a:t>体系设计不一样</a:t>
            </a:r>
          </a:p>
        </p:txBody>
      </p:sp>
      <p:sp>
        <p:nvSpPr>
          <p:cNvPr id="15" name="文本框 14">
            <a:extLst>
              <a:ext uri="{FF2B5EF4-FFF2-40B4-BE49-F238E27FC236}">
                <a16:creationId xmlns:a16="http://schemas.microsoft.com/office/drawing/2014/main" id="{989AE634-22EF-4937-AB6C-B8D948F5B512}"/>
              </a:ext>
            </a:extLst>
          </p:cNvPr>
          <p:cNvSpPr txBox="1"/>
          <p:nvPr/>
        </p:nvSpPr>
        <p:spPr>
          <a:xfrm>
            <a:off x="2859521" y="4206553"/>
            <a:ext cx="1261884" cy="276999"/>
          </a:xfrm>
          <a:prstGeom prst="rect">
            <a:avLst/>
          </a:prstGeom>
          <a:noFill/>
        </p:spPr>
        <p:txBody>
          <a:bodyPr wrap="none" rtlCol="0">
            <a:spAutoFit/>
          </a:bodyPr>
          <a:lstStyle/>
          <a:p>
            <a:r>
              <a:rPr lang="zh-CN" altLang="en-US" sz="1200" b="1" dirty="0">
                <a:solidFill>
                  <a:srgbClr val="FF0000"/>
                </a:solidFill>
              </a:rPr>
              <a:t>自定义指令很多</a:t>
            </a:r>
          </a:p>
        </p:txBody>
      </p:sp>
      <p:sp>
        <p:nvSpPr>
          <p:cNvPr id="4" name="文本框 3">
            <a:extLst>
              <a:ext uri="{FF2B5EF4-FFF2-40B4-BE49-F238E27FC236}">
                <a16:creationId xmlns:a16="http://schemas.microsoft.com/office/drawing/2014/main" id="{68E2C623-4292-43DD-B15B-E60004D18277}"/>
              </a:ext>
            </a:extLst>
          </p:cNvPr>
          <p:cNvSpPr txBox="1"/>
          <p:nvPr/>
        </p:nvSpPr>
        <p:spPr>
          <a:xfrm>
            <a:off x="0" y="553665"/>
            <a:ext cx="2723823" cy="369332"/>
          </a:xfrm>
          <a:prstGeom prst="rect">
            <a:avLst/>
          </a:prstGeom>
          <a:noFill/>
        </p:spPr>
        <p:txBody>
          <a:bodyPr wrap="none" rtlCol="0">
            <a:spAutoFit/>
          </a:bodyPr>
          <a:lstStyle/>
          <a:p>
            <a:r>
              <a:rPr lang="zh-CN" altLang="en-US" b="1" dirty="0">
                <a:solidFill>
                  <a:srgbClr val="FF0000"/>
                </a:solidFill>
              </a:rPr>
              <a:t>组件转换的挑战难度很大</a:t>
            </a:r>
          </a:p>
        </p:txBody>
      </p:sp>
      <p:sp>
        <p:nvSpPr>
          <p:cNvPr id="16" name="文本框 15">
            <a:extLst>
              <a:ext uri="{FF2B5EF4-FFF2-40B4-BE49-F238E27FC236}">
                <a16:creationId xmlns:a16="http://schemas.microsoft.com/office/drawing/2014/main" id="{A5B718B9-7B7F-4419-8A5C-8F9E3F060D26}"/>
              </a:ext>
            </a:extLst>
          </p:cNvPr>
          <p:cNvSpPr txBox="1"/>
          <p:nvPr/>
        </p:nvSpPr>
        <p:spPr>
          <a:xfrm>
            <a:off x="1955562" y="1526325"/>
            <a:ext cx="4108817" cy="369332"/>
          </a:xfrm>
          <a:prstGeom prst="rect">
            <a:avLst/>
          </a:prstGeom>
          <a:noFill/>
        </p:spPr>
        <p:txBody>
          <a:bodyPr wrap="none" rtlCol="0">
            <a:spAutoFit/>
          </a:bodyPr>
          <a:lstStyle/>
          <a:p>
            <a:r>
              <a:rPr lang="zh-CN" altLang="en-US" b="1" dirty="0">
                <a:solidFill>
                  <a:srgbClr val="FF0000"/>
                </a:solidFill>
              </a:rPr>
              <a:t>目标：挑选两个最复杂的组件尝试转换</a:t>
            </a:r>
          </a:p>
        </p:txBody>
      </p:sp>
    </p:spTree>
    <p:extLst>
      <p:ext uri="{BB962C8B-B14F-4D97-AF65-F5344CB8AC3E}">
        <p14:creationId xmlns:p14="http://schemas.microsoft.com/office/powerpoint/2010/main" val="262934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364A8-5DF8-4C5A-B725-D925E487FA88}"/>
              </a:ext>
            </a:extLst>
          </p:cNvPr>
          <p:cNvPicPr>
            <a:picLocks noChangeAspect="1"/>
          </p:cNvPicPr>
          <p:nvPr/>
        </p:nvPicPr>
        <p:blipFill>
          <a:blip r:embed="rId2"/>
          <a:stretch>
            <a:fillRect/>
          </a:stretch>
        </p:blipFill>
        <p:spPr>
          <a:xfrm>
            <a:off x="5104710" y="172083"/>
            <a:ext cx="1848731" cy="2226366"/>
          </a:xfrm>
          <a:prstGeom prst="rect">
            <a:avLst/>
          </a:prstGeom>
        </p:spPr>
      </p:pic>
      <p:pic>
        <p:nvPicPr>
          <p:cNvPr id="6" name="Picture 5">
            <a:extLst>
              <a:ext uri="{FF2B5EF4-FFF2-40B4-BE49-F238E27FC236}">
                <a16:creationId xmlns:a16="http://schemas.microsoft.com/office/drawing/2014/main" id="{3107789F-C8C9-49E9-86C2-D494F0334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15" y="1084225"/>
            <a:ext cx="3672147" cy="17861281"/>
          </a:xfrm>
          <a:prstGeom prst="rect">
            <a:avLst/>
          </a:prstGeom>
          <a:effectLst>
            <a:softEdge rad="165100"/>
          </a:effectLst>
        </p:spPr>
      </p:pic>
      <p:pic>
        <p:nvPicPr>
          <p:cNvPr id="8" name="Picture 7">
            <a:extLst>
              <a:ext uri="{FF2B5EF4-FFF2-40B4-BE49-F238E27FC236}">
                <a16:creationId xmlns:a16="http://schemas.microsoft.com/office/drawing/2014/main" id="{EE2534E4-4B61-4DF7-8637-085F4E158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380" y="3429000"/>
            <a:ext cx="2142044" cy="3761481"/>
          </a:xfrm>
          <a:prstGeom prst="rect">
            <a:avLst/>
          </a:prstGeom>
          <a:effectLst>
            <a:softEdge rad="165100"/>
          </a:effectLst>
        </p:spPr>
      </p:pic>
      <p:pic>
        <p:nvPicPr>
          <p:cNvPr id="10" name="Picture 9">
            <a:extLst>
              <a:ext uri="{FF2B5EF4-FFF2-40B4-BE49-F238E27FC236}">
                <a16:creationId xmlns:a16="http://schemas.microsoft.com/office/drawing/2014/main" id="{E1AF9C91-512E-432A-9D35-BC820F150A41}"/>
              </a:ext>
            </a:extLst>
          </p:cNvPr>
          <p:cNvPicPr>
            <a:picLocks noChangeAspect="1"/>
          </p:cNvPicPr>
          <p:nvPr/>
        </p:nvPicPr>
        <p:blipFill>
          <a:blip r:embed="rId5"/>
          <a:stretch>
            <a:fillRect/>
          </a:stretch>
        </p:blipFill>
        <p:spPr>
          <a:xfrm>
            <a:off x="6112590" y="-5972"/>
            <a:ext cx="5162857" cy="5137427"/>
          </a:xfrm>
          <a:prstGeom prst="rect">
            <a:avLst/>
          </a:prstGeom>
        </p:spPr>
      </p:pic>
      <p:pic>
        <p:nvPicPr>
          <p:cNvPr id="4" name="Picture 3">
            <a:extLst>
              <a:ext uri="{FF2B5EF4-FFF2-40B4-BE49-F238E27FC236}">
                <a16:creationId xmlns:a16="http://schemas.microsoft.com/office/drawing/2014/main" id="{20D2EC9F-8B8D-472F-AD41-5B598245A1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5381" y="1796995"/>
            <a:ext cx="2082270" cy="2082270"/>
          </a:xfrm>
          <a:prstGeom prst="rect">
            <a:avLst/>
          </a:prstGeom>
          <a:effectLst>
            <a:softEdge rad="165100"/>
          </a:effectLst>
        </p:spPr>
      </p:pic>
      <p:sp>
        <p:nvSpPr>
          <p:cNvPr id="11" name="Title 1">
            <a:extLst>
              <a:ext uri="{FF2B5EF4-FFF2-40B4-BE49-F238E27FC236}">
                <a16:creationId xmlns:a16="http://schemas.microsoft.com/office/drawing/2014/main" id="{D5F557D2-6513-445B-8728-013BA990246E}"/>
              </a:ext>
            </a:extLst>
          </p:cNvPr>
          <p:cNvSpPr txBox="1">
            <a:spLocks/>
          </p:cNvSpPr>
          <p:nvPr/>
        </p:nvSpPr>
        <p:spPr>
          <a:xfrm>
            <a:off x="215353" y="423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DatePicker</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Dependency analysis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2" name="Rectangle 11">
            <a:extLst>
              <a:ext uri="{FF2B5EF4-FFF2-40B4-BE49-F238E27FC236}">
                <a16:creationId xmlns:a16="http://schemas.microsoft.com/office/drawing/2014/main" id="{0984A9E4-5ACA-4FA9-900D-14EDCE5872D6}"/>
              </a:ext>
            </a:extLst>
          </p:cNvPr>
          <p:cNvSpPr/>
          <p:nvPr/>
        </p:nvSpPr>
        <p:spPr>
          <a:xfrm>
            <a:off x="5520528" y="5131455"/>
            <a:ext cx="6671471" cy="15396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CF8C1D7-3643-4C58-9297-E1C13EB59497}"/>
              </a:ext>
            </a:extLst>
          </p:cNvPr>
          <p:cNvSpPr txBox="1"/>
          <p:nvPr/>
        </p:nvSpPr>
        <p:spPr>
          <a:xfrm>
            <a:off x="5597650" y="5184250"/>
            <a:ext cx="6594349"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DatePicker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internally uses 10 other Element+ Components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Checkbox, Form, Icon, Popper, Scrollbar, Slot, Tooltip, Table, Focus-trap,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TimePicker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Together around 10k LoC to convert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out of 154 import files only 21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tools like h-helper that makes auto-conversion not possible</a:t>
            </a:r>
          </a:p>
        </p:txBody>
      </p:sp>
      <p:sp>
        <p:nvSpPr>
          <p:cNvPr id="2" name="矩形 1">
            <a:extLst>
              <a:ext uri="{FF2B5EF4-FFF2-40B4-BE49-F238E27FC236}">
                <a16:creationId xmlns:a16="http://schemas.microsoft.com/office/drawing/2014/main" id="{892C6BDC-80AB-4C96-B7CC-1ECA6B02DC78}"/>
              </a:ext>
            </a:extLst>
          </p:cNvPr>
          <p:cNvSpPr/>
          <p:nvPr/>
        </p:nvSpPr>
        <p:spPr>
          <a:xfrm>
            <a:off x="6632324" y="296733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https://github.com/element-plus/element-plus/blob/8b1dfa48f5c5713c5ad26ef046b9392d6fafb9fb/packages/components/table/src/h-helper.ts#L4</a:t>
            </a:r>
          </a:p>
        </p:txBody>
      </p:sp>
    </p:spTree>
    <p:extLst>
      <p:ext uri="{BB962C8B-B14F-4D97-AF65-F5344CB8AC3E}">
        <p14:creationId xmlns:p14="http://schemas.microsoft.com/office/powerpoint/2010/main" val="157062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F1AF2B-3DC5-4EA1-89E3-7DC38B226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228" y="1328659"/>
            <a:ext cx="2569161" cy="2995136"/>
          </a:xfrm>
          <a:prstGeom prst="rect">
            <a:avLst/>
          </a:prstGeom>
          <a:effectLst>
            <a:softEdge rad="127000"/>
          </a:effectLst>
        </p:spPr>
      </p:pic>
      <p:pic>
        <p:nvPicPr>
          <p:cNvPr id="11" name="Picture 10">
            <a:extLst>
              <a:ext uri="{FF2B5EF4-FFF2-40B4-BE49-F238E27FC236}">
                <a16:creationId xmlns:a16="http://schemas.microsoft.com/office/drawing/2014/main" id="{2BEB0871-5C01-49C0-BE35-79B3C8AF4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082" y="3866502"/>
            <a:ext cx="2616307" cy="4145112"/>
          </a:xfrm>
          <a:prstGeom prst="rect">
            <a:avLst/>
          </a:prstGeom>
          <a:effectLst>
            <a:softEdge rad="165100"/>
          </a:effectLst>
        </p:spPr>
      </p:pic>
      <p:pic>
        <p:nvPicPr>
          <p:cNvPr id="13" name="Picture 12">
            <a:extLst>
              <a:ext uri="{FF2B5EF4-FFF2-40B4-BE49-F238E27FC236}">
                <a16:creationId xmlns:a16="http://schemas.microsoft.com/office/drawing/2014/main" id="{A2B69E80-5FD5-4C16-8011-ED751A2B0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52" y="1328659"/>
            <a:ext cx="4133740" cy="14176608"/>
          </a:xfrm>
          <a:prstGeom prst="rect">
            <a:avLst/>
          </a:prstGeom>
          <a:effectLst>
            <a:softEdge rad="177800"/>
          </a:effectLst>
        </p:spPr>
      </p:pic>
      <p:pic>
        <p:nvPicPr>
          <p:cNvPr id="14" name="Picture 13">
            <a:extLst>
              <a:ext uri="{FF2B5EF4-FFF2-40B4-BE49-F238E27FC236}">
                <a16:creationId xmlns:a16="http://schemas.microsoft.com/office/drawing/2014/main" id="{1041664A-8EAE-4E7E-9EE3-D8E8D02E5F90}"/>
              </a:ext>
            </a:extLst>
          </p:cNvPr>
          <p:cNvPicPr>
            <a:picLocks noChangeAspect="1"/>
          </p:cNvPicPr>
          <p:nvPr/>
        </p:nvPicPr>
        <p:blipFill>
          <a:blip r:embed="rId5"/>
          <a:stretch>
            <a:fillRect/>
          </a:stretch>
        </p:blipFill>
        <p:spPr>
          <a:xfrm>
            <a:off x="6972765" y="1557301"/>
            <a:ext cx="5416918" cy="5408095"/>
          </a:xfrm>
          <a:prstGeom prst="rect">
            <a:avLst/>
          </a:prstGeom>
          <a:effectLst>
            <a:softEdge rad="165100"/>
          </a:effectLst>
        </p:spPr>
      </p:pic>
      <p:pic>
        <p:nvPicPr>
          <p:cNvPr id="3" name="Picture 2">
            <a:extLst>
              <a:ext uri="{FF2B5EF4-FFF2-40B4-BE49-F238E27FC236}">
                <a16:creationId xmlns:a16="http://schemas.microsoft.com/office/drawing/2014/main" id="{DC9196D6-6FDE-4D6E-A982-8CBAEAFC6CDB}"/>
              </a:ext>
            </a:extLst>
          </p:cNvPr>
          <p:cNvPicPr>
            <a:picLocks noChangeAspect="1"/>
          </p:cNvPicPr>
          <p:nvPr/>
        </p:nvPicPr>
        <p:blipFill>
          <a:blip r:embed="rId6"/>
          <a:stretch>
            <a:fillRect/>
          </a:stretch>
        </p:blipFill>
        <p:spPr>
          <a:xfrm>
            <a:off x="6311330" y="42334"/>
            <a:ext cx="3846974" cy="1722338"/>
          </a:xfrm>
          <a:prstGeom prst="rect">
            <a:avLst/>
          </a:prstGeom>
        </p:spPr>
      </p:pic>
      <p:sp>
        <p:nvSpPr>
          <p:cNvPr id="12" name="Title 1">
            <a:extLst>
              <a:ext uri="{FF2B5EF4-FFF2-40B4-BE49-F238E27FC236}">
                <a16:creationId xmlns:a16="http://schemas.microsoft.com/office/drawing/2014/main" id="{73F26305-9177-4BD1-90B5-F35809C095EB}"/>
              </a:ext>
            </a:extLst>
          </p:cNvPr>
          <p:cNvSpPr txBox="1">
            <a:spLocks/>
          </p:cNvSpPr>
          <p:nvPr/>
        </p:nvSpPr>
        <p:spPr>
          <a:xfrm>
            <a:off x="215353" y="423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Table </a:t>
            </a:r>
            <a:b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br>
            <a:r>
              <a:rPr kumimoji="0" lang="en-US" sz="1800" b="0" i="0" u="none" strike="noStrike" kern="1200" cap="none" spc="0" normalizeH="0" baseline="0" noProof="0" dirty="0">
                <a:ln>
                  <a:noFill/>
                </a:ln>
                <a:solidFill>
                  <a:prstClr val="black"/>
                </a:solidFill>
                <a:effectLst/>
                <a:uLnTx/>
                <a:uFillTx/>
                <a:latin typeface="Calibri Light" panose="020F0302020204030204"/>
                <a:ea typeface="+mj-ea"/>
                <a:cs typeface="+mj-cs"/>
              </a:rPr>
              <a:t>dependency analysis</a:t>
            </a:r>
            <a:endParaRPr kumimoji="0" lang="en-US" sz="12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5" name="Rectangle 14">
            <a:extLst>
              <a:ext uri="{FF2B5EF4-FFF2-40B4-BE49-F238E27FC236}">
                <a16:creationId xmlns:a16="http://schemas.microsoft.com/office/drawing/2014/main" id="{F4F0F654-3330-40AB-AA80-5F65CC7A20CD}"/>
              </a:ext>
            </a:extLst>
          </p:cNvPr>
          <p:cNvSpPr/>
          <p:nvPr/>
        </p:nvSpPr>
        <p:spPr>
          <a:xfrm>
            <a:off x="6311330" y="5196006"/>
            <a:ext cx="5880669" cy="166199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7143496-7AE8-4329-AEF3-133A85C86D07}"/>
              </a:ext>
            </a:extLst>
          </p:cNvPr>
          <p:cNvSpPr txBox="1"/>
          <p:nvPr/>
        </p:nvSpPr>
        <p:spPr>
          <a:xfrm>
            <a:off x="6379310" y="5336490"/>
            <a:ext cx="5812689"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 internally uses 8 other Element+ Components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Checkbox, Form, Icon, Popper, Scrollbar, Slot, Tooltip, Focus-trap)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Together around 9k LoC to convert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But out of 102 import files only 19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h-helper that makes auto-conversion not possible</a:t>
            </a:r>
          </a:p>
        </p:txBody>
      </p:sp>
    </p:spTree>
    <p:extLst>
      <p:ext uri="{BB962C8B-B14F-4D97-AF65-F5344CB8AC3E}">
        <p14:creationId xmlns:p14="http://schemas.microsoft.com/office/powerpoint/2010/main" val="204331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3018-34B7-41BE-9C35-6A941AFF64F4}"/>
              </a:ext>
            </a:extLst>
          </p:cNvPr>
          <p:cNvSpPr>
            <a:spLocks noGrp="1"/>
          </p:cNvSpPr>
          <p:nvPr>
            <p:ph type="title"/>
          </p:nvPr>
        </p:nvSpPr>
        <p:spPr>
          <a:xfrm>
            <a:off x="215353" y="42334"/>
            <a:ext cx="10515600" cy="1325563"/>
          </a:xfrm>
        </p:spPr>
        <p:txBody>
          <a:bodyPr/>
          <a:lstStyle/>
          <a:p>
            <a:r>
              <a:rPr lang="en-US" dirty="0"/>
              <a:t>Checkbox </a:t>
            </a:r>
            <a:br>
              <a:rPr lang="en-US" dirty="0"/>
            </a:br>
            <a:r>
              <a:rPr lang="en-US" sz="1800" dirty="0"/>
              <a:t>Dependency analysis</a:t>
            </a:r>
            <a:endParaRPr lang="en-US" sz="1200" dirty="0"/>
          </a:p>
        </p:txBody>
      </p:sp>
      <p:pic>
        <p:nvPicPr>
          <p:cNvPr id="7" name="Picture 6">
            <a:extLst>
              <a:ext uri="{FF2B5EF4-FFF2-40B4-BE49-F238E27FC236}">
                <a16:creationId xmlns:a16="http://schemas.microsoft.com/office/drawing/2014/main" id="{735C3069-197F-4388-9A24-B4DC488FB6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548" y="3981428"/>
            <a:ext cx="1984375" cy="2762561"/>
          </a:xfrm>
          <a:prstGeom prst="rect">
            <a:avLst/>
          </a:prstGeom>
          <a:effectLst>
            <a:softEdge rad="177800"/>
          </a:effectLst>
        </p:spPr>
      </p:pic>
      <p:pic>
        <p:nvPicPr>
          <p:cNvPr id="11" name="Picture 10">
            <a:extLst>
              <a:ext uri="{FF2B5EF4-FFF2-40B4-BE49-F238E27FC236}">
                <a16:creationId xmlns:a16="http://schemas.microsoft.com/office/drawing/2014/main" id="{FBB7D92A-D724-4407-AD20-2EF4D93DF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0" y="1254532"/>
            <a:ext cx="4810086" cy="5561134"/>
          </a:xfrm>
          <a:prstGeom prst="rect">
            <a:avLst/>
          </a:prstGeom>
          <a:effectLst>
            <a:softEdge rad="165100"/>
          </a:effectLst>
        </p:spPr>
      </p:pic>
      <p:pic>
        <p:nvPicPr>
          <p:cNvPr id="14" name="Picture 13">
            <a:extLst>
              <a:ext uri="{FF2B5EF4-FFF2-40B4-BE49-F238E27FC236}">
                <a16:creationId xmlns:a16="http://schemas.microsoft.com/office/drawing/2014/main" id="{854EAB17-44D5-400E-8B25-62031424987F}"/>
              </a:ext>
            </a:extLst>
          </p:cNvPr>
          <p:cNvPicPr>
            <a:picLocks noChangeAspect="1"/>
          </p:cNvPicPr>
          <p:nvPr/>
        </p:nvPicPr>
        <p:blipFill rotWithShape="1">
          <a:blip r:embed="rId4">
            <a:extLst>
              <a:ext uri="{28A0092B-C50C-407E-A947-70E740481C1C}">
                <a14:useLocalDpi xmlns:a14="http://schemas.microsoft.com/office/drawing/2010/main" val="0"/>
              </a:ext>
            </a:extLst>
          </a:blip>
          <a:srcRect r="565"/>
          <a:stretch/>
        </p:blipFill>
        <p:spPr>
          <a:xfrm>
            <a:off x="4482097" y="1816638"/>
            <a:ext cx="2236751" cy="2622418"/>
          </a:xfrm>
          <a:prstGeom prst="rect">
            <a:avLst/>
          </a:prstGeom>
          <a:effectLst>
            <a:softEdge rad="165100"/>
          </a:effectLst>
        </p:spPr>
      </p:pic>
      <p:pic>
        <p:nvPicPr>
          <p:cNvPr id="16" name="Picture 15">
            <a:extLst>
              <a:ext uri="{FF2B5EF4-FFF2-40B4-BE49-F238E27FC236}">
                <a16:creationId xmlns:a16="http://schemas.microsoft.com/office/drawing/2014/main" id="{5A056098-8D54-42D6-AAC9-00E52BA0F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6386" y="491075"/>
            <a:ext cx="4845614" cy="5753577"/>
          </a:xfrm>
          <a:prstGeom prst="rect">
            <a:avLst/>
          </a:prstGeom>
        </p:spPr>
      </p:pic>
      <p:pic>
        <p:nvPicPr>
          <p:cNvPr id="3" name="Picture 2">
            <a:extLst>
              <a:ext uri="{FF2B5EF4-FFF2-40B4-BE49-F238E27FC236}">
                <a16:creationId xmlns:a16="http://schemas.microsoft.com/office/drawing/2014/main" id="{4BFC03A2-D987-49B9-BA2A-D70B3157575B}"/>
              </a:ext>
            </a:extLst>
          </p:cNvPr>
          <p:cNvPicPr>
            <a:picLocks noChangeAspect="1"/>
          </p:cNvPicPr>
          <p:nvPr/>
        </p:nvPicPr>
        <p:blipFill>
          <a:blip r:embed="rId6"/>
          <a:stretch>
            <a:fillRect/>
          </a:stretch>
        </p:blipFill>
        <p:spPr>
          <a:xfrm>
            <a:off x="5378735" y="182846"/>
            <a:ext cx="2467319" cy="1352739"/>
          </a:xfrm>
          <a:prstGeom prst="rect">
            <a:avLst/>
          </a:prstGeom>
        </p:spPr>
      </p:pic>
      <p:sp>
        <p:nvSpPr>
          <p:cNvPr id="8" name="Rectangle 7">
            <a:extLst>
              <a:ext uri="{FF2B5EF4-FFF2-40B4-BE49-F238E27FC236}">
                <a16:creationId xmlns:a16="http://schemas.microsoft.com/office/drawing/2014/main" id="{7C3D4A95-EF18-4313-93AE-6F4D891708E0}"/>
              </a:ext>
            </a:extLst>
          </p:cNvPr>
          <p:cNvSpPr/>
          <p:nvPr/>
        </p:nvSpPr>
        <p:spPr>
          <a:xfrm>
            <a:off x="6256299" y="5117834"/>
            <a:ext cx="5880669" cy="166199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CDD1127-AE5E-473A-AD5D-902EB82C1797}"/>
              </a:ext>
            </a:extLst>
          </p:cNvPr>
          <p:cNvSpPr txBox="1"/>
          <p:nvPr/>
        </p:nvSpPr>
        <p:spPr>
          <a:xfrm>
            <a:off x="6324279" y="5258318"/>
            <a:ext cx="5812689"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utilities from Form component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Around 1.3k LoC to convert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 of 24 import files only 5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implementing few adapters we managed to convert this component together with Icon and Scrollbar</a:t>
            </a:r>
          </a:p>
        </p:txBody>
      </p:sp>
    </p:spTree>
    <p:extLst>
      <p:ext uri="{BB962C8B-B14F-4D97-AF65-F5344CB8AC3E}">
        <p14:creationId xmlns:p14="http://schemas.microsoft.com/office/powerpoint/2010/main" val="307111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566070-DFD6-4FFD-8DE6-03C65253B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796" y="1151492"/>
            <a:ext cx="3718109" cy="3423144"/>
          </a:xfrm>
          <a:prstGeom prst="rect">
            <a:avLst/>
          </a:prstGeom>
          <a:effectLst>
            <a:softEdge rad="0"/>
          </a:effectLst>
        </p:spPr>
      </p:pic>
      <p:pic>
        <p:nvPicPr>
          <p:cNvPr id="14" name="Picture 13">
            <a:extLst>
              <a:ext uri="{FF2B5EF4-FFF2-40B4-BE49-F238E27FC236}">
                <a16:creationId xmlns:a16="http://schemas.microsoft.com/office/drawing/2014/main" id="{1001D8E2-BC50-4575-ABAC-C1A9A3479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56" y="644147"/>
            <a:ext cx="4261150" cy="5216122"/>
          </a:xfrm>
          <a:prstGeom prst="rect">
            <a:avLst/>
          </a:prstGeom>
          <a:effectLst>
            <a:softEdge rad="165100"/>
          </a:effectLst>
        </p:spPr>
      </p:pic>
      <p:pic>
        <p:nvPicPr>
          <p:cNvPr id="16" name="Picture 15">
            <a:extLst>
              <a:ext uri="{FF2B5EF4-FFF2-40B4-BE49-F238E27FC236}">
                <a16:creationId xmlns:a16="http://schemas.microsoft.com/office/drawing/2014/main" id="{D7DE4CB2-4170-4196-AE89-A1E23EAEA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116" y="985891"/>
            <a:ext cx="3643451" cy="6858000"/>
          </a:xfrm>
          <a:prstGeom prst="rect">
            <a:avLst/>
          </a:prstGeom>
          <a:effectLst>
            <a:softEdge rad="139700"/>
          </a:effectLst>
        </p:spPr>
      </p:pic>
      <p:sp>
        <p:nvSpPr>
          <p:cNvPr id="19" name="TextBox 18">
            <a:extLst>
              <a:ext uri="{FF2B5EF4-FFF2-40B4-BE49-F238E27FC236}">
                <a16:creationId xmlns:a16="http://schemas.microsoft.com/office/drawing/2014/main" id="{CE09C7CD-CC93-4DF8-B79E-10395D6587C3}"/>
              </a:ext>
            </a:extLst>
          </p:cNvPr>
          <p:cNvSpPr txBox="1"/>
          <p:nvPr/>
        </p:nvSpPr>
        <p:spPr>
          <a:xfrm>
            <a:off x="4304585" y="4615969"/>
            <a:ext cx="413955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usePreventGlobal</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Element+ uses different event system than Horizon and more complex manipulation with them must be handled manually</a:t>
            </a:r>
          </a:p>
        </p:txBody>
      </p:sp>
      <p:sp>
        <p:nvSpPr>
          <p:cNvPr id="20" name="TextBox 19">
            <a:extLst>
              <a:ext uri="{FF2B5EF4-FFF2-40B4-BE49-F238E27FC236}">
                <a16:creationId xmlns:a16="http://schemas.microsoft.com/office/drawing/2014/main" id="{3E7755AE-A2E1-4698-9D35-597E27DF6D07}"/>
              </a:ext>
            </a:extLst>
          </p:cNvPr>
          <p:cNvSpPr txBox="1"/>
          <p:nvPr/>
        </p:nvSpPr>
        <p:spPr>
          <a:xfrm>
            <a:off x="43435" y="5712245"/>
            <a:ext cx="413955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h-helper: complex components like table use h function directly. This function is alternative of Horizon’s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createElement</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and it is very difficult to implement automated conversion of this Vue API to Horizon</a:t>
            </a:r>
          </a:p>
        </p:txBody>
      </p:sp>
      <p:sp>
        <p:nvSpPr>
          <p:cNvPr id="21" name="TextBox 20">
            <a:extLst>
              <a:ext uri="{FF2B5EF4-FFF2-40B4-BE49-F238E27FC236}">
                <a16:creationId xmlns:a16="http://schemas.microsoft.com/office/drawing/2014/main" id="{35B1D3B8-DE0F-47B4-875C-B27D34104E8A}"/>
              </a:ext>
            </a:extLst>
          </p:cNvPr>
          <p:cNvSpPr txBox="1"/>
          <p:nvPr/>
        </p:nvSpPr>
        <p:spPr>
          <a:xfrm>
            <a:off x="4304585" y="5879019"/>
            <a:ext cx="413955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FocusTrap</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Element+ uses direct logic over DOM, that we are unable to process with automatic convertor, specialized to convert Vue templates to JSX</a:t>
            </a:r>
          </a:p>
        </p:txBody>
      </p:sp>
      <p:sp>
        <p:nvSpPr>
          <p:cNvPr id="8" name="Title 1">
            <a:extLst>
              <a:ext uri="{FF2B5EF4-FFF2-40B4-BE49-F238E27FC236}">
                <a16:creationId xmlns:a16="http://schemas.microsoft.com/office/drawing/2014/main" id="{7C4CC0F4-BC67-4359-9798-942539039839}"/>
              </a:ext>
            </a:extLst>
          </p:cNvPr>
          <p:cNvSpPr txBox="1">
            <a:spLocks/>
          </p:cNvSpPr>
          <p:nvPr/>
        </p:nvSpPr>
        <p:spPr>
          <a:xfrm>
            <a:off x="215352" y="-228009"/>
            <a:ext cx="119766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Examples Element+ </a:t>
            </a:r>
            <a:r>
              <a:rPr kumimoji="0" lang="en-US" sz="3200" b="0" i="0" u="none" strike="noStrike" kern="1200" cap="none" spc="0" normalizeH="0" baseline="0" noProof="0" dirty="0" err="1">
                <a:ln>
                  <a:noFill/>
                </a:ln>
                <a:solidFill>
                  <a:prstClr val="black"/>
                </a:solidFill>
                <a:effectLst/>
                <a:uLnTx/>
                <a:uFillTx/>
                <a:latin typeface="Calibri Light" panose="020F0302020204030204"/>
                <a:ea typeface="+mj-ea"/>
                <a:cs typeface="+mj-cs"/>
              </a:rPr>
              <a:t>utils</a:t>
            </a: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 that complicate automatic conversion </a:t>
            </a:r>
            <a:endParaRPr kumimoji="0" lang="en-US" sz="10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 name="矩形 1">
            <a:extLst>
              <a:ext uri="{FF2B5EF4-FFF2-40B4-BE49-F238E27FC236}">
                <a16:creationId xmlns:a16="http://schemas.microsoft.com/office/drawing/2014/main" id="{CC62B819-6E95-4F0C-AE0A-36080EFA79F2}"/>
              </a:ext>
            </a:extLst>
          </p:cNvPr>
          <p:cNvSpPr/>
          <p:nvPr/>
        </p:nvSpPr>
        <p:spPr>
          <a:xfrm>
            <a:off x="5820362" y="5509687"/>
            <a:ext cx="158729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直接操作</a:t>
            </a:r>
            <a:r>
              <a:rPr kumimoji="0" lang="en-US" altLang="zh-CN" sz="1800" b="0" i="0" u="none" strike="noStrike" kern="1200" cap="none" spc="0" normalizeH="0" baseline="0" noProof="0" dirty="0" err="1">
                <a:ln>
                  <a:noFill/>
                </a:ln>
                <a:solidFill>
                  <a:srgbClr val="C00000"/>
                </a:solidFill>
                <a:effectLst/>
                <a:uLnTx/>
                <a:uFillTx/>
                <a:latin typeface="Calibri" panose="020F0502020204030204"/>
                <a:ea typeface="等线" panose="02010600030101010101" pitchFamily="2" charset="-122"/>
                <a:cs typeface="+mn-cs"/>
              </a:rPr>
              <a:t>dom</a:t>
            </a:r>
            <a:endPar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E1FF4D9E-9E72-4FE5-88D6-4F70417E6D63}"/>
              </a:ext>
            </a:extLst>
          </p:cNvPr>
          <p:cNvSpPr/>
          <p:nvPr/>
        </p:nvSpPr>
        <p:spPr>
          <a:xfrm>
            <a:off x="5904680" y="4041305"/>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不同的事件机制</a:t>
            </a:r>
          </a:p>
        </p:txBody>
      </p:sp>
      <p:sp>
        <p:nvSpPr>
          <p:cNvPr id="11" name="矩形 10">
            <a:extLst>
              <a:ext uri="{FF2B5EF4-FFF2-40B4-BE49-F238E27FC236}">
                <a16:creationId xmlns:a16="http://schemas.microsoft.com/office/drawing/2014/main" id="{9D427474-29B9-471C-96EE-F70BA2B94260}"/>
              </a:ext>
            </a:extLst>
          </p:cNvPr>
          <p:cNvSpPr/>
          <p:nvPr/>
        </p:nvSpPr>
        <p:spPr>
          <a:xfrm>
            <a:off x="1350618" y="5490937"/>
            <a:ext cx="28711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替换</a:t>
            </a:r>
            <a:r>
              <a:rPr kumimoji="0" lang="en-US" altLang="zh-CN"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h</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函数到</a:t>
            </a:r>
            <a:r>
              <a:rPr kumimoji="0" lang="en-US" altLang="zh-CN" sz="1800" b="0" i="0" u="none" strike="noStrike" kern="1200" cap="none" spc="0" normalizeH="0" baseline="0" noProof="0" dirty="0" err="1">
                <a:ln>
                  <a:noFill/>
                </a:ln>
                <a:solidFill>
                  <a:srgbClr val="C00000"/>
                </a:solidFill>
                <a:effectLst/>
                <a:uLnTx/>
                <a:uFillTx/>
                <a:latin typeface="Calibri" panose="020F0502020204030204"/>
                <a:ea typeface="等线" panose="02010600030101010101" pitchFamily="2" charset="-122"/>
                <a:cs typeface="+mn-cs"/>
              </a:rPr>
              <a:t>createELement</a:t>
            </a:r>
            <a:endPar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885398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7E665C5-9227-442A-8411-2339A581D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90" y="75779"/>
            <a:ext cx="5602431" cy="18472270"/>
          </a:xfrm>
          <a:prstGeom prst="rect">
            <a:avLst/>
          </a:prstGeom>
          <a:effectLst>
            <a:softEdge rad="165100"/>
          </a:effectLst>
        </p:spPr>
      </p:pic>
      <p:pic>
        <p:nvPicPr>
          <p:cNvPr id="8" name="Picture 7">
            <a:extLst>
              <a:ext uri="{FF2B5EF4-FFF2-40B4-BE49-F238E27FC236}">
                <a16:creationId xmlns:a16="http://schemas.microsoft.com/office/drawing/2014/main" id="{FBDE781E-169D-41BC-8DCA-E3230E4FA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133266"/>
            <a:ext cx="5351018" cy="4992203"/>
          </a:xfrm>
          <a:prstGeom prst="rect">
            <a:avLst/>
          </a:prstGeom>
          <a:effectLst>
            <a:softEdge rad="165100"/>
          </a:effectLst>
        </p:spPr>
      </p:pic>
      <p:sp>
        <p:nvSpPr>
          <p:cNvPr id="2" name="TextBox 1">
            <a:extLst>
              <a:ext uri="{FF2B5EF4-FFF2-40B4-BE49-F238E27FC236}">
                <a16:creationId xmlns:a16="http://schemas.microsoft.com/office/drawing/2014/main" id="{A93871E0-744E-4470-B22C-355E19CA2E1B}"/>
              </a:ext>
            </a:extLst>
          </p:cNvPr>
          <p:cNvSpPr txBox="1"/>
          <p:nvPr/>
        </p:nvSpPr>
        <p:spPr>
          <a:xfrm>
            <a:off x="5646045" y="307237"/>
            <a:ext cx="552681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useNamespace</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custom hook creates complex framework that crates CSS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classnames</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This way element plus bypasses usual styling system of Vue.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This custom hook is used in every single component. </a:t>
            </a:r>
          </a:p>
        </p:txBody>
      </p:sp>
      <p:sp>
        <p:nvSpPr>
          <p:cNvPr id="10" name="TextBox 9">
            <a:extLst>
              <a:ext uri="{FF2B5EF4-FFF2-40B4-BE49-F238E27FC236}">
                <a16:creationId xmlns:a16="http://schemas.microsoft.com/office/drawing/2014/main" id="{97563799-5408-4528-A64E-4C94331002D8}"/>
              </a:ext>
            </a:extLst>
          </p:cNvPr>
          <p:cNvSpPr txBox="1"/>
          <p:nvPr/>
        </p:nvSpPr>
        <p:spPr>
          <a:xfrm>
            <a:off x="5752575" y="5858891"/>
            <a:ext cx="552681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MouseWheel</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element plus creates lots of custom directives, that enhance the system. Horizon does not use directives at all and we convert standard directives directly in </a:t>
            </a:r>
            <a:r>
              <a:rPr kumimoji="0" lang="en-US" sz="1400" b="0" i="1" u="none" strike="noStrike" kern="1200" cap="none" spc="0" normalizeH="0" baseline="0" noProof="0" dirty="0" err="1">
                <a:ln>
                  <a:noFill/>
                </a:ln>
                <a:solidFill>
                  <a:prstClr val="black"/>
                </a:solidFill>
                <a:effectLst/>
                <a:uLnTx/>
                <a:uFillTx/>
                <a:latin typeface="Calibri" panose="020F0502020204030204"/>
                <a:ea typeface="+mn-ea"/>
                <a:cs typeface="+mn-cs"/>
              </a:rPr>
              <a:t>jsx</a:t>
            </a: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文本框 2">
            <a:extLst>
              <a:ext uri="{FF2B5EF4-FFF2-40B4-BE49-F238E27FC236}">
                <a16:creationId xmlns:a16="http://schemas.microsoft.com/office/drawing/2014/main" id="{ABB453BF-F7A5-4E4E-BD13-D27CF7BEDBEB}"/>
              </a:ext>
            </a:extLst>
          </p:cNvPr>
          <p:cNvSpPr txBox="1"/>
          <p:nvPr/>
        </p:nvSpPr>
        <p:spPr>
          <a:xfrm>
            <a:off x="3162650" y="1560352"/>
            <a:ext cx="16161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自定义</a:t>
            </a:r>
            <a:r>
              <a:rPr kumimoji="0" lang="en-US" altLang="zh-CN" sz="1800" b="0" i="0" u="none" strike="noStrike" kern="1200" cap="none" spc="0" normalizeH="0" baseline="0" noProof="0" dirty="0" err="1">
                <a:ln>
                  <a:noFill/>
                </a:ln>
                <a:solidFill>
                  <a:srgbClr val="C00000"/>
                </a:solidFill>
                <a:effectLst/>
                <a:uLnTx/>
                <a:uFillTx/>
                <a:latin typeface="Calibri" panose="020F0502020204030204"/>
                <a:ea typeface="等线" panose="02010600030101010101" pitchFamily="2" charset="-122"/>
                <a:cs typeface="+mn-cs"/>
              </a:rPr>
              <a:t>css</a:t>
            </a: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体系</a:t>
            </a:r>
          </a:p>
        </p:txBody>
      </p:sp>
      <p:sp>
        <p:nvSpPr>
          <p:cNvPr id="7" name="文本框 6">
            <a:extLst>
              <a:ext uri="{FF2B5EF4-FFF2-40B4-BE49-F238E27FC236}">
                <a16:creationId xmlns:a16="http://schemas.microsoft.com/office/drawing/2014/main" id="{CC5FA6DC-BD61-4E5C-858F-E4A9B1EA4EBB}"/>
              </a:ext>
            </a:extLst>
          </p:cNvPr>
          <p:cNvSpPr txBox="1"/>
          <p:nvPr/>
        </p:nvSpPr>
        <p:spPr>
          <a:xfrm>
            <a:off x="7064929" y="1375686"/>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Calibri" panose="020F0502020204030204"/>
                <a:ea typeface="等线" panose="02010600030101010101" pitchFamily="2" charset="-122"/>
                <a:cs typeface="+mn-cs"/>
              </a:rPr>
              <a:t>自定义指令</a:t>
            </a:r>
          </a:p>
        </p:txBody>
      </p:sp>
    </p:spTree>
    <p:extLst>
      <p:ext uri="{BB962C8B-B14F-4D97-AF65-F5344CB8AC3E}">
        <p14:creationId xmlns:p14="http://schemas.microsoft.com/office/powerpoint/2010/main" val="245177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F525970-1485-49FA-9E92-6D5833301BA3}"/>
              </a:ext>
            </a:extLst>
          </p:cNvPr>
          <p:cNvSpPr/>
          <p:nvPr/>
        </p:nvSpPr>
        <p:spPr>
          <a:xfrm>
            <a:off x="1134205" y="999610"/>
            <a:ext cx="1249959" cy="15557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2BB0079-B050-459A-A8F1-0F76E4F51658}"/>
              </a:ext>
            </a:extLst>
          </p:cNvPr>
          <p:cNvSpPr txBox="1"/>
          <p:nvPr/>
        </p:nvSpPr>
        <p:spPr>
          <a:xfrm>
            <a:off x="1064920" y="696429"/>
            <a:ext cx="1428596" cy="261610"/>
          </a:xfrm>
          <a:prstGeom prst="rect">
            <a:avLst/>
          </a:prstGeom>
          <a:noFill/>
        </p:spPr>
        <p:txBody>
          <a:bodyPr wrap="none" rtlCol="0">
            <a:spAutoFit/>
          </a:bodyPr>
          <a:lstStyle/>
          <a:p>
            <a:r>
              <a:rPr lang="en-US" altLang="zh-CN" sz="1100" dirty="0"/>
              <a:t>.</a:t>
            </a:r>
            <a:r>
              <a:rPr lang="en-US" altLang="zh-CN" sz="1100" dirty="0" err="1"/>
              <a:t>vue</a:t>
            </a:r>
            <a:r>
              <a:rPr lang="en-US" altLang="zh-CN" sz="1100" dirty="0"/>
              <a:t> / Ts/</a:t>
            </a:r>
            <a:r>
              <a:rPr lang="en-US" altLang="zh-CN" sz="1100" dirty="0" err="1"/>
              <a:t>js</a:t>
            </a:r>
            <a:r>
              <a:rPr lang="en-US" altLang="zh-CN" sz="1100" dirty="0"/>
              <a:t> / </a:t>
            </a:r>
            <a:r>
              <a:rPr lang="en-US" altLang="zh-CN" sz="1100" dirty="0" err="1"/>
              <a:t>css</a:t>
            </a:r>
            <a:r>
              <a:rPr lang="en-US" altLang="zh-CN" sz="1100" dirty="0"/>
              <a:t> / </a:t>
            </a:r>
            <a:r>
              <a:rPr lang="en-US" altLang="zh-CN" sz="1100" dirty="0" err="1"/>
              <a:t>img</a:t>
            </a:r>
            <a:endParaRPr lang="en-US" altLang="zh-CN" sz="1100" dirty="0"/>
          </a:p>
        </p:txBody>
      </p:sp>
      <p:sp>
        <p:nvSpPr>
          <p:cNvPr id="6" name="文本框 5">
            <a:extLst>
              <a:ext uri="{FF2B5EF4-FFF2-40B4-BE49-F238E27FC236}">
                <a16:creationId xmlns:a16="http://schemas.microsoft.com/office/drawing/2014/main" id="{B29F060F-C385-4A83-81CE-A8C5BFF6416E}"/>
              </a:ext>
            </a:extLst>
          </p:cNvPr>
          <p:cNvSpPr txBox="1"/>
          <p:nvPr/>
        </p:nvSpPr>
        <p:spPr>
          <a:xfrm>
            <a:off x="5181176" y="701738"/>
            <a:ext cx="1479892" cy="261610"/>
          </a:xfrm>
          <a:prstGeom prst="rect">
            <a:avLst/>
          </a:prstGeom>
          <a:noFill/>
        </p:spPr>
        <p:txBody>
          <a:bodyPr wrap="none" rtlCol="0">
            <a:spAutoFit/>
          </a:bodyPr>
          <a:lstStyle/>
          <a:p>
            <a:r>
              <a:rPr lang="en-US" altLang="zh-CN" sz="1100" dirty="0"/>
              <a:t>.</a:t>
            </a:r>
            <a:r>
              <a:rPr lang="en-US" altLang="zh-CN" sz="1100" dirty="0" err="1"/>
              <a:t>jsx</a:t>
            </a:r>
            <a:r>
              <a:rPr lang="en-US" altLang="zh-CN" sz="1100" dirty="0"/>
              <a:t> / </a:t>
            </a:r>
            <a:r>
              <a:rPr lang="en-US" altLang="zh-CN" sz="1100" dirty="0" err="1"/>
              <a:t>js</a:t>
            </a:r>
            <a:r>
              <a:rPr lang="en-US" altLang="zh-CN" sz="1100" dirty="0"/>
              <a:t>  / </a:t>
            </a:r>
            <a:r>
              <a:rPr lang="en-US" altLang="zh-CN" sz="1100" dirty="0" err="1"/>
              <a:t>css</a:t>
            </a:r>
            <a:r>
              <a:rPr lang="en-US" altLang="zh-CN" sz="1100" dirty="0"/>
              <a:t> /  </a:t>
            </a:r>
            <a:r>
              <a:rPr lang="en-US" altLang="zh-CN" sz="1100" dirty="0" err="1"/>
              <a:t>img</a:t>
            </a:r>
            <a:r>
              <a:rPr lang="en-US" altLang="zh-CN" sz="1100" dirty="0"/>
              <a:t> / …</a:t>
            </a:r>
          </a:p>
        </p:txBody>
      </p:sp>
      <p:sp>
        <p:nvSpPr>
          <p:cNvPr id="7" name="文本框 6">
            <a:extLst>
              <a:ext uri="{FF2B5EF4-FFF2-40B4-BE49-F238E27FC236}">
                <a16:creationId xmlns:a16="http://schemas.microsoft.com/office/drawing/2014/main" id="{FA1326DC-77AB-4FF9-9101-AC46747A833F}"/>
              </a:ext>
            </a:extLst>
          </p:cNvPr>
          <p:cNvSpPr txBox="1"/>
          <p:nvPr/>
        </p:nvSpPr>
        <p:spPr>
          <a:xfrm>
            <a:off x="9676004" y="1047792"/>
            <a:ext cx="1037463" cy="261610"/>
          </a:xfrm>
          <a:prstGeom prst="rect">
            <a:avLst/>
          </a:prstGeom>
          <a:noFill/>
        </p:spPr>
        <p:txBody>
          <a:bodyPr wrap="none" rtlCol="0">
            <a:spAutoFit/>
          </a:bodyPr>
          <a:lstStyle/>
          <a:p>
            <a:r>
              <a:rPr lang="en-US" altLang="zh-CN" sz="1100" dirty="0"/>
              <a:t>Html Js </a:t>
            </a:r>
            <a:r>
              <a:rPr lang="en-US" altLang="zh-CN" sz="1100" dirty="0" err="1"/>
              <a:t>css</a:t>
            </a:r>
            <a:r>
              <a:rPr lang="en-US" altLang="zh-CN" sz="1100" dirty="0"/>
              <a:t> </a:t>
            </a:r>
            <a:r>
              <a:rPr lang="en-US" altLang="zh-CN" sz="1100" dirty="0" err="1"/>
              <a:t>img</a:t>
            </a:r>
            <a:endParaRPr lang="en-US" altLang="zh-CN" sz="1100" dirty="0"/>
          </a:p>
        </p:txBody>
      </p:sp>
      <p:cxnSp>
        <p:nvCxnSpPr>
          <p:cNvPr id="9" name="直接箭头连接符 8">
            <a:extLst>
              <a:ext uri="{FF2B5EF4-FFF2-40B4-BE49-F238E27FC236}">
                <a16:creationId xmlns:a16="http://schemas.microsoft.com/office/drawing/2014/main" id="{2F637D29-E1CC-4FCE-97CA-C2BB51CC56F1}"/>
              </a:ext>
            </a:extLst>
          </p:cNvPr>
          <p:cNvCxnSpPr>
            <a:cxnSpLocks/>
          </p:cNvCxnSpPr>
          <p:nvPr/>
        </p:nvCxnSpPr>
        <p:spPr>
          <a:xfrm>
            <a:off x="2838294" y="999610"/>
            <a:ext cx="1608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AABA2A5-0B4E-4B55-80F4-0DBE06F830B5}"/>
              </a:ext>
            </a:extLst>
          </p:cNvPr>
          <p:cNvCxnSpPr/>
          <p:nvPr/>
        </p:nvCxnSpPr>
        <p:spPr>
          <a:xfrm>
            <a:off x="7491365" y="1047792"/>
            <a:ext cx="1560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26E9EA6-6B25-4FEF-B65F-EAD6382DB820}"/>
              </a:ext>
            </a:extLst>
          </p:cNvPr>
          <p:cNvSpPr txBox="1"/>
          <p:nvPr/>
        </p:nvSpPr>
        <p:spPr>
          <a:xfrm>
            <a:off x="2879417" y="673379"/>
            <a:ext cx="1372235" cy="646331"/>
          </a:xfrm>
          <a:prstGeom prst="rect">
            <a:avLst/>
          </a:prstGeom>
          <a:noFill/>
        </p:spPr>
        <p:txBody>
          <a:bodyPr wrap="none" rtlCol="0">
            <a:spAutoFit/>
          </a:bodyPr>
          <a:lstStyle/>
          <a:p>
            <a:r>
              <a:rPr lang="en-US" altLang="zh-CN" dirty="0"/>
              <a:t>vue2Horizon</a:t>
            </a:r>
          </a:p>
          <a:p>
            <a:r>
              <a:rPr lang="en-US" altLang="zh-CN" dirty="0"/>
              <a:t>Compiler</a:t>
            </a:r>
            <a:endParaRPr lang="zh-CN" altLang="en-US" dirty="0"/>
          </a:p>
        </p:txBody>
      </p:sp>
      <p:sp>
        <p:nvSpPr>
          <p:cNvPr id="14" name="文本框 13">
            <a:extLst>
              <a:ext uri="{FF2B5EF4-FFF2-40B4-BE49-F238E27FC236}">
                <a16:creationId xmlns:a16="http://schemas.microsoft.com/office/drawing/2014/main" id="{154B0344-D6D4-4A0F-BC50-DDB82E0F2FCA}"/>
              </a:ext>
            </a:extLst>
          </p:cNvPr>
          <p:cNvSpPr txBox="1"/>
          <p:nvPr/>
        </p:nvSpPr>
        <p:spPr>
          <a:xfrm>
            <a:off x="7752811" y="730059"/>
            <a:ext cx="1037463" cy="646331"/>
          </a:xfrm>
          <a:prstGeom prst="rect">
            <a:avLst/>
          </a:prstGeom>
          <a:noFill/>
        </p:spPr>
        <p:txBody>
          <a:bodyPr wrap="none" rtlCol="0">
            <a:spAutoFit/>
          </a:bodyPr>
          <a:lstStyle/>
          <a:p>
            <a:r>
              <a:rPr lang="en-US" altLang="zh-CN" dirty="0"/>
              <a:t>Horizon</a:t>
            </a:r>
          </a:p>
          <a:p>
            <a:r>
              <a:rPr lang="en-US" altLang="zh-CN" dirty="0"/>
              <a:t>Compiler</a:t>
            </a:r>
            <a:endParaRPr lang="zh-CN" altLang="en-US" dirty="0"/>
          </a:p>
        </p:txBody>
      </p:sp>
      <p:sp>
        <p:nvSpPr>
          <p:cNvPr id="16" name="文本框 15">
            <a:extLst>
              <a:ext uri="{FF2B5EF4-FFF2-40B4-BE49-F238E27FC236}">
                <a16:creationId xmlns:a16="http://schemas.microsoft.com/office/drawing/2014/main" id="{78C0F30F-0C44-48C3-A0EE-BF771BE426B2}"/>
              </a:ext>
            </a:extLst>
          </p:cNvPr>
          <p:cNvSpPr txBox="1"/>
          <p:nvPr/>
        </p:nvSpPr>
        <p:spPr>
          <a:xfrm>
            <a:off x="1337785" y="360727"/>
            <a:ext cx="1009379" cy="369332"/>
          </a:xfrm>
          <a:prstGeom prst="rect">
            <a:avLst/>
          </a:prstGeom>
          <a:noFill/>
        </p:spPr>
        <p:txBody>
          <a:bodyPr wrap="none" rtlCol="0">
            <a:spAutoFit/>
          </a:bodyPr>
          <a:lstStyle/>
          <a:p>
            <a:r>
              <a:rPr lang="en-US" altLang="zh-CN" dirty="0"/>
              <a:t>Vue</a:t>
            </a:r>
            <a:r>
              <a:rPr lang="zh-CN" altLang="en-US" dirty="0"/>
              <a:t>工程</a:t>
            </a:r>
          </a:p>
        </p:txBody>
      </p:sp>
      <p:sp>
        <p:nvSpPr>
          <p:cNvPr id="17" name="文本框 16">
            <a:extLst>
              <a:ext uri="{FF2B5EF4-FFF2-40B4-BE49-F238E27FC236}">
                <a16:creationId xmlns:a16="http://schemas.microsoft.com/office/drawing/2014/main" id="{6EA5E311-D9F4-4EA9-889D-E4D07ABFFFFF}"/>
              </a:ext>
            </a:extLst>
          </p:cNvPr>
          <p:cNvSpPr txBox="1"/>
          <p:nvPr/>
        </p:nvSpPr>
        <p:spPr>
          <a:xfrm>
            <a:off x="5111225" y="360727"/>
            <a:ext cx="1107996" cy="369332"/>
          </a:xfrm>
          <a:prstGeom prst="rect">
            <a:avLst/>
          </a:prstGeom>
          <a:noFill/>
        </p:spPr>
        <p:txBody>
          <a:bodyPr wrap="none" rtlCol="0">
            <a:spAutoFit/>
          </a:bodyPr>
          <a:lstStyle/>
          <a:p>
            <a:r>
              <a:rPr lang="zh-CN" altLang="en-US" dirty="0"/>
              <a:t>本地工程</a:t>
            </a:r>
          </a:p>
        </p:txBody>
      </p:sp>
      <p:sp>
        <p:nvSpPr>
          <p:cNvPr id="20" name="矩形 19">
            <a:extLst>
              <a:ext uri="{FF2B5EF4-FFF2-40B4-BE49-F238E27FC236}">
                <a16:creationId xmlns:a16="http://schemas.microsoft.com/office/drawing/2014/main" id="{94D0FDE4-C88A-4030-A75B-5AC7E8B52002}"/>
              </a:ext>
            </a:extLst>
          </p:cNvPr>
          <p:cNvSpPr/>
          <p:nvPr/>
        </p:nvSpPr>
        <p:spPr>
          <a:xfrm>
            <a:off x="1396610" y="1197763"/>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APP</a:t>
            </a:r>
            <a:endParaRPr lang="zh-CN" altLang="en-US" sz="1000" dirty="0"/>
          </a:p>
        </p:txBody>
      </p:sp>
      <p:sp>
        <p:nvSpPr>
          <p:cNvPr id="21" name="矩形 20">
            <a:extLst>
              <a:ext uri="{FF2B5EF4-FFF2-40B4-BE49-F238E27FC236}">
                <a16:creationId xmlns:a16="http://schemas.microsoft.com/office/drawing/2014/main" id="{76780263-198F-4164-A0CB-D57FFA32E01B}"/>
              </a:ext>
            </a:extLst>
          </p:cNvPr>
          <p:cNvSpPr/>
          <p:nvPr/>
        </p:nvSpPr>
        <p:spPr>
          <a:xfrm>
            <a:off x="1396610" y="1403631"/>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router</a:t>
            </a:r>
            <a:endParaRPr lang="zh-CN" altLang="en-US" sz="1000" dirty="0"/>
          </a:p>
        </p:txBody>
      </p:sp>
      <p:sp>
        <p:nvSpPr>
          <p:cNvPr id="22" name="矩形 21">
            <a:extLst>
              <a:ext uri="{FF2B5EF4-FFF2-40B4-BE49-F238E27FC236}">
                <a16:creationId xmlns:a16="http://schemas.microsoft.com/office/drawing/2014/main" id="{1A567E25-6129-408E-8A98-8F6958D6A73E}"/>
              </a:ext>
            </a:extLst>
          </p:cNvPr>
          <p:cNvSpPr/>
          <p:nvPr/>
        </p:nvSpPr>
        <p:spPr>
          <a:xfrm>
            <a:off x="1394273" y="1609499"/>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pinia</a:t>
            </a:r>
            <a:endParaRPr lang="zh-CN" altLang="en-US" sz="1000" dirty="0"/>
          </a:p>
        </p:txBody>
      </p:sp>
      <p:sp>
        <p:nvSpPr>
          <p:cNvPr id="23" name="矩形 22">
            <a:extLst>
              <a:ext uri="{FF2B5EF4-FFF2-40B4-BE49-F238E27FC236}">
                <a16:creationId xmlns:a16="http://schemas.microsoft.com/office/drawing/2014/main" id="{BD83EFB6-A389-470E-95E6-3B55851EB029}"/>
              </a:ext>
            </a:extLst>
          </p:cNvPr>
          <p:cNvSpPr/>
          <p:nvPr/>
        </p:nvSpPr>
        <p:spPr>
          <a:xfrm>
            <a:off x="1394273" y="1815367"/>
            <a:ext cx="919577" cy="225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Element plus</a:t>
            </a:r>
            <a:endParaRPr lang="zh-CN" altLang="en-US" sz="1000" dirty="0"/>
          </a:p>
        </p:txBody>
      </p:sp>
      <p:sp>
        <p:nvSpPr>
          <p:cNvPr id="26" name="文本框 25">
            <a:extLst>
              <a:ext uri="{FF2B5EF4-FFF2-40B4-BE49-F238E27FC236}">
                <a16:creationId xmlns:a16="http://schemas.microsoft.com/office/drawing/2014/main" id="{B512AD04-F1F0-4944-8A27-7186D41624A5}"/>
              </a:ext>
            </a:extLst>
          </p:cNvPr>
          <p:cNvSpPr txBox="1"/>
          <p:nvPr/>
        </p:nvSpPr>
        <p:spPr>
          <a:xfrm>
            <a:off x="1901299" y="2185401"/>
            <a:ext cx="526106" cy="369332"/>
          </a:xfrm>
          <a:prstGeom prst="rect">
            <a:avLst/>
          </a:prstGeom>
          <a:noFill/>
        </p:spPr>
        <p:txBody>
          <a:bodyPr wrap="none" rtlCol="0">
            <a:spAutoFit/>
          </a:bodyPr>
          <a:lstStyle/>
          <a:p>
            <a:r>
              <a:rPr lang="en-US" altLang="zh-CN" dirty="0" err="1"/>
              <a:t>vue</a:t>
            </a:r>
            <a:endParaRPr lang="zh-CN" altLang="en-US" dirty="0"/>
          </a:p>
        </p:txBody>
      </p:sp>
      <p:sp>
        <p:nvSpPr>
          <p:cNvPr id="27" name="矩形 26">
            <a:extLst>
              <a:ext uri="{FF2B5EF4-FFF2-40B4-BE49-F238E27FC236}">
                <a16:creationId xmlns:a16="http://schemas.microsoft.com/office/drawing/2014/main" id="{11B376D5-71B7-40BE-A925-F2FEB3E730CE}"/>
              </a:ext>
            </a:extLst>
          </p:cNvPr>
          <p:cNvSpPr/>
          <p:nvPr/>
        </p:nvSpPr>
        <p:spPr>
          <a:xfrm>
            <a:off x="5394517" y="999610"/>
            <a:ext cx="1309287" cy="15557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1993F673-95B3-44F7-BC1F-EBDC1AF75A6E}"/>
              </a:ext>
            </a:extLst>
          </p:cNvPr>
          <p:cNvSpPr/>
          <p:nvPr/>
        </p:nvSpPr>
        <p:spPr>
          <a:xfrm>
            <a:off x="5511963" y="1129290"/>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APP</a:t>
            </a:r>
            <a:endParaRPr lang="zh-CN" altLang="en-US" sz="1000" dirty="0"/>
          </a:p>
        </p:txBody>
      </p:sp>
      <p:sp>
        <p:nvSpPr>
          <p:cNvPr id="29" name="矩形 28">
            <a:extLst>
              <a:ext uri="{FF2B5EF4-FFF2-40B4-BE49-F238E27FC236}">
                <a16:creationId xmlns:a16="http://schemas.microsoft.com/office/drawing/2014/main" id="{F8F4AB38-D023-46FB-A7EB-4F80DDAFF306}"/>
              </a:ext>
            </a:extLst>
          </p:cNvPr>
          <p:cNvSpPr/>
          <p:nvPr/>
        </p:nvSpPr>
        <p:spPr>
          <a:xfrm>
            <a:off x="5511963" y="1335158"/>
            <a:ext cx="1037463" cy="20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Router </a:t>
            </a:r>
            <a:r>
              <a:rPr lang="en-US" altLang="zh-CN" sz="1000" dirty="0" err="1"/>
              <a:t>Adpter</a:t>
            </a:r>
            <a:endParaRPr lang="zh-CN" altLang="en-US" sz="1000" dirty="0"/>
          </a:p>
        </p:txBody>
      </p:sp>
      <p:sp>
        <p:nvSpPr>
          <p:cNvPr id="30" name="矩形 29">
            <a:extLst>
              <a:ext uri="{FF2B5EF4-FFF2-40B4-BE49-F238E27FC236}">
                <a16:creationId xmlns:a16="http://schemas.microsoft.com/office/drawing/2014/main" id="{D04A6351-5C24-49EE-BB86-CC8081D5146D}"/>
              </a:ext>
            </a:extLst>
          </p:cNvPr>
          <p:cNvSpPr/>
          <p:nvPr/>
        </p:nvSpPr>
        <p:spPr>
          <a:xfrm>
            <a:off x="5509626" y="1574582"/>
            <a:ext cx="1037463"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horizonX</a:t>
            </a:r>
            <a:endParaRPr lang="zh-CN" altLang="en-US" sz="1000" dirty="0"/>
          </a:p>
        </p:txBody>
      </p:sp>
      <p:sp>
        <p:nvSpPr>
          <p:cNvPr id="31" name="矩形 30">
            <a:extLst>
              <a:ext uri="{FF2B5EF4-FFF2-40B4-BE49-F238E27FC236}">
                <a16:creationId xmlns:a16="http://schemas.microsoft.com/office/drawing/2014/main" id="{EB8E79BA-A6D6-4DF7-96E8-1CBA38AED0FB}"/>
              </a:ext>
            </a:extLst>
          </p:cNvPr>
          <p:cNvSpPr/>
          <p:nvPr/>
        </p:nvSpPr>
        <p:spPr>
          <a:xfrm>
            <a:off x="5509626" y="1780450"/>
            <a:ext cx="1037463" cy="225964"/>
          </a:xfrm>
          <a:prstGeom prst="rect">
            <a:avLst/>
          </a:prstGeom>
          <a:solidFill>
            <a:schemeClr val="accent1">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Eview</a:t>
            </a:r>
            <a:r>
              <a:rPr lang="en-US" altLang="zh-CN" sz="1000" dirty="0"/>
              <a:t> Adapter</a:t>
            </a:r>
            <a:endParaRPr lang="zh-CN" altLang="en-US" sz="1000" dirty="0"/>
          </a:p>
        </p:txBody>
      </p:sp>
      <p:sp>
        <p:nvSpPr>
          <p:cNvPr id="32" name="文本框 31">
            <a:extLst>
              <a:ext uri="{FF2B5EF4-FFF2-40B4-BE49-F238E27FC236}">
                <a16:creationId xmlns:a16="http://schemas.microsoft.com/office/drawing/2014/main" id="{1B0136EF-E010-4E93-8054-0B12B0F5B4A6}"/>
              </a:ext>
            </a:extLst>
          </p:cNvPr>
          <p:cNvSpPr txBox="1"/>
          <p:nvPr/>
        </p:nvSpPr>
        <p:spPr>
          <a:xfrm>
            <a:off x="5686032" y="2198660"/>
            <a:ext cx="891334" cy="369332"/>
          </a:xfrm>
          <a:prstGeom prst="rect">
            <a:avLst/>
          </a:prstGeom>
          <a:noFill/>
        </p:spPr>
        <p:txBody>
          <a:bodyPr wrap="none" rtlCol="0">
            <a:spAutoFit/>
          </a:bodyPr>
          <a:lstStyle/>
          <a:p>
            <a:r>
              <a:rPr lang="en-US" altLang="zh-CN" dirty="0"/>
              <a:t>horizon</a:t>
            </a:r>
            <a:endParaRPr lang="zh-CN" altLang="en-US" dirty="0"/>
          </a:p>
        </p:txBody>
      </p:sp>
      <p:sp>
        <p:nvSpPr>
          <p:cNvPr id="33" name="矩形 32">
            <a:extLst>
              <a:ext uri="{FF2B5EF4-FFF2-40B4-BE49-F238E27FC236}">
                <a16:creationId xmlns:a16="http://schemas.microsoft.com/office/drawing/2014/main" id="{8D1AD1BB-4ED0-4FD1-B5AD-E0B50A2BD416}"/>
              </a:ext>
            </a:extLst>
          </p:cNvPr>
          <p:cNvSpPr/>
          <p:nvPr/>
        </p:nvSpPr>
        <p:spPr>
          <a:xfrm>
            <a:off x="5509626" y="2041504"/>
            <a:ext cx="1037463" cy="225964"/>
          </a:xfrm>
          <a:prstGeom prst="rect">
            <a:avLst/>
          </a:prstGeom>
          <a:solidFill>
            <a:schemeClr val="accent1">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Eview</a:t>
            </a:r>
            <a:r>
              <a:rPr lang="en-US" altLang="zh-CN" sz="1000" dirty="0"/>
              <a:t>  UI</a:t>
            </a:r>
            <a:endParaRPr lang="zh-CN" altLang="en-US" sz="1000" dirty="0"/>
          </a:p>
        </p:txBody>
      </p:sp>
      <p:sp>
        <p:nvSpPr>
          <p:cNvPr id="34" name="文本框 33">
            <a:extLst>
              <a:ext uri="{FF2B5EF4-FFF2-40B4-BE49-F238E27FC236}">
                <a16:creationId xmlns:a16="http://schemas.microsoft.com/office/drawing/2014/main" id="{0F2064B0-9209-47EC-A316-D0F0E74F199B}"/>
              </a:ext>
            </a:extLst>
          </p:cNvPr>
          <p:cNvSpPr txBox="1"/>
          <p:nvPr/>
        </p:nvSpPr>
        <p:spPr>
          <a:xfrm>
            <a:off x="9665582" y="1400352"/>
            <a:ext cx="1451038" cy="261610"/>
          </a:xfrm>
          <a:prstGeom prst="rect">
            <a:avLst/>
          </a:prstGeom>
          <a:noFill/>
        </p:spPr>
        <p:txBody>
          <a:bodyPr wrap="none" rtlCol="0">
            <a:spAutoFit/>
          </a:bodyPr>
          <a:lstStyle/>
          <a:p>
            <a:r>
              <a:rPr lang="en-US" altLang="zh-CN" sz="1100" dirty="0"/>
              <a:t>Horizon-core -runtime</a:t>
            </a:r>
          </a:p>
        </p:txBody>
      </p:sp>
      <p:sp>
        <p:nvSpPr>
          <p:cNvPr id="35" name="箭头: 右弧形 34">
            <a:extLst>
              <a:ext uri="{FF2B5EF4-FFF2-40B4-BE49-F238E27FC236}">
                <a16:creationId xmlns:a16="http://schemas.microsoft.com/office/drawing/2014/main" id="{AF27A79B-A21F-4231-8F42-8C6A56EE106E}"/>
              </a:ext>
            </a:extLst>
          </p:cNvPr>
          <p:cNvSpPr/>
          <p:nvPr/>
        </p:nvSpPr>
        <p:spPr>
          <a:xfrm>
            <a:off x="6790928" y="1279160"/>
            <a:ext cx="419626" cy="859753"/>
          </a:xfrm>
          <a:prstGeom prst="curvedLef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文本框 35">
            <a:extLst>
              <a:ext uri="{FF2B5EF4-FFF2-40B4-BE49-F238E27FC236}">
                <a16:creationId xmlns:a16="http://schemas.microsoft.com/office/drawing/2014/main" id="{9AFA92B4-DA46-4D29-82BF-C2417F17DE80}"/>
              </a:ext>
            </a:extLst>
          </p:cNvPr>
          <p:cNvSpPr txBox="1"/>
          <p:nvPr/>
        </p:nvSpPr>
        <p:spPr>
          <a:xfrm>
            <a:off x="6754945" y="1443127"/>
            <a:ext cx="715260" cy="261610"/>
          </a:xfrm>
          <a:prstGeom prst="rect">
            <a:avLst/>
          </a:prstGeom>
          <a:noFill/>
        </p:spPr>
        <p:txBody>
          <a:bodyPr wrap="none" rtlCol="0">
            <a:spAutoFit/>
          </a:bodyPr>
          <a:lstStyle/>
          <a:p>
            <a:r>
              <a:rPr lang="en-US" altLang="zh-CN" sz="1100" dirty="0">
                <a:solidFill>
                  <a:schemeClr val="accent5"/>
                </a:solidFill>
              </a:rPr>
              <a:t>Manually</a:t>
            </a:r>
            <a:endParaRPr lang="zh-CN" altLang="en-US" sz="1100" dirty="0">
              <a:solidFill>
                <a:schemeClr val="accent5"/>
              </a:solidFill>
            </a:endParaRPr>
          </a:p>
        </p:txBody>
      </p:sp>
      <p:sp>
        <p:nvSpPr>
          <p:cNvPr id="37" name="箭头: 右弧形 36">
            <a:extLst>
              <a:ext uri="{FF2B5EF4-FFF2-40B4-BE49-F238E27FC236}">
                <a16:creationId xmlns:a16="http://schemas.microsoft.com/office/drawing/2014/main" id="{559EA66D-8345-4327-89CD-1A1F5A476BB8}"/>
              </a:ext>
            </a:extLst>
          </p:cNvPr>
          <p:cNvSpPr/>
          <p:nvPr/>
        </p:nvSpPr>
        <p:spPr>
          <a:xfrm rot="10800000">
            <a:off x="4915316" y="1244082"/>
            <a:ext cx="419626" cy="859753"/>
          </a:xfrm>
          <a:prstGeom prst="curvedLef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a:extLst>
              <a:ext uri="{FF2B5EF4-FFF2-40B4-BE49-F238E27FC236}">
                <a16:creationId xmlns:a16="http://schemas.microsoft.com/office/drawing/2014/main" id="{847C6686-9683-4A33-A21D-16E61B151888}"/>
              </a:ext>
            </a:extLst>
          </p:cNvPr>
          <p:cNvSpPr txBox="1"/>
          <p:nvPr/>
        </p:nvSpPr>
        <p:spPr>
          <a:xfrm>
            <a:off x="7586116" y="4745534"/>
            <a:ext cx="2057315" cy="246221"/>
          </a:xfrm>
          <a:prstGeom prst="rect">
            <a:avLst/>
          </a:prstGeom>
          <a:solidFill>
            <a:srgbClr val="00B050"/>
          </a:solidFill>
        </p:spPr>
        <p:txBody>
          <a:bodyPr wrap="square" rtlCol="0">
            <a:spAutoFit/>
          </a:bodyPr>
          <a:lstStyle/>
          <a:p>
            <a:r>
              <a:rPr lang="en-US" altLang="zh-CN" sz="1000" dirty="0"/>
              <a:t>Horizon</a:t>
            </a:r>
            <a:r>
              <a:rPr lang="zh-CN" altLang="en-US" sz="1000" dirty="0"/>
              <a:t>提供一部分匹配</a:t>
            </a:r>
            <a:r>
              <a:rPr lang="en-US" altLang="zh-CN" sz="1000" dirty="0" err="1"/>
              <a:t>vue</a:t>
            </a:r>
            <a:r>
              <a:rPr lang="zh-CN" altLang="en-US" sz="1000" dirty="0"/>
              <a:t>的能力</a:t>
            </a:r>
          </a:p>
        </p:txBody>
      </p:sp>
      <p:sp>
        <p:nvSpPr>
          <p:cNvPr id="39" name="矩形 38">
            <a:extLst>
              <a:ext uri="{FF2B5EF4-FFF2-40B4-BE49-F238E27FC236}">
                <a16:creationId xmlns:a16="http://schemas.microsoft.com/office/drawing/2014/main" id="{E99850D2-864F-422A-A880-26FC2596CCF5}"/>
              </a:ext>
            </a:extLst>
          </p:cNvPr>
          <p:cNvSpPr/>
          <p:nvPr/>
        </p:nvSpPr>
        <p:spPr>
          <a:xfrm>
            <a:off x="2756404" y="1777509"/>
            <a:ext cx="1705916" cy="1015663"/>
          </a:xfrm>
          <a:prstGeom prst="rect">
            <a:avLst/>
          </a:prstGeom>
        </p:spPr>
        <p:txBody>
          <a:bodyPr wrap="none">
            <a:spAutoFit/>
          </a:bodyPr>
          <a:lstStyle/>
          <a:p>
            <a:pPr marL="171450" indent="-171450">
              <a:buFont typeface="Arial" panose="020B0604020202020204" pitchFamily="34" charset="0"/>
              <a:buChar char="•"/>
            </a:pPr>
            <a:r>
              <a:rPr lang="zh-CN" altLang="en-US" sz="1000" dirty="0">
                <a:solidFill>
                  <a:srgbClr val="121212"/>
                </a:solidFill>
                <a:latin typeface="-apple-system"/>
              </a:rPr>
              <a:t>响应式</a:t>
            </a:r>
            <a:r>
              <a:rPr lang="en-US" altLang="zh-CN" sz="1000" dirty="0" err="1">
                <a:solidFill>
                  <a:srgbClr val="121212"/>
                </a:solidFill>
                <a:latin typeface="-apple-system"/>
              </a:rPr>
              <a:t>api</a:t>
            </a:r>
            <a:endParaRPr lang="en-US" altLang="zh-CN" sz="1000" dirty="0">
              <a:solidFill>
                <a:srgbClr val="121212"/>
              </a:solidFill>
              <a:latin typeface="-apple-system"/>
            </a:endParaRPr>
          </a:p>
          <a:p>
            <a:pPr marL="171450" indent="-171450">
              <a:buFont typeface="Arial" panose="020B0604020202020204" pitchFamily="34" charset="0"/>
              <a:buChar char="•"/>
            </a:pPr>
            <a:r>
              <a:rPr lang="zh-CN" altLang="en-US" sz="1000" dirty="0"/>
              <a:t>合并 </a:t>
            </a:r>
            <a:r>
              <a:rPr lang="en-US" altLang="zh-CN" sz="1000" dirty="0"/>
              <a:t>class </a:t>
            </a:r>
            <a:r>
              <a:rPr lang="zh-CN" altLang="en-US" sz="1000" dirty="0"/>
              <a:t>和 </a:t>
            </a:r>
            <a:r>
              <a:rPr lang="en-US" altLang="zh-CN" sz="1000" dirty="0"/>
              <a:t>style</a:t>
            </a:r>
          </a:p>
          <a:p>
            <a:pPr marL="171450" indent="-171450">
              <a:buFont typeface="Arial" panose="020B0604020202020204" pitchFamily="34" charset="0"/>
              <a:buChar char="•"/>
            </a:pPr>
            <a:r>
              <a:rPr lang="zh-CN" altLang="en-US" sz="1000" dirty="0"/>
              <a:t>创建 </a:t>
            </a:r>
            <a:r>
              <a:rPr lang="en-US" altLang="zh-CN" sz="1000" dirty="0"/>
              <a:t>getter/setter</a:t>
            </a:r>
          </a:p>
          <a:p>
            <a:pPr marL="171450" indent="-171450">
              <a:buFont typeface="Arial" panose="020B0604020202020204" pitchFamily="34" charset="0"/>
              <a:buChar char="•"/>
            </a:pPr>
            <a:r>
              <a:rPr lang="en-US" altLang="zh-CN" sz="1000" dirty="0"/>
              <a:t> v-if / v-for / v-show </a:t>
            </a:r>
            <a:r>
              <a:rPr lang="zh-CN" altLang="en-US" sz="1000" dirty="0"/>
              <a:t>指令</a:t>
            </a:r>
            <a:endParaRPr lang="en-US" altLang="zh-CN" sz="1000" dirty="0"/>
          </a:p>
          <a:p>
            <a:pPr marL="171450" indent="-171450">
              <a:buFont typeface="Arial" panose="020B0604020202020204" pitchFamily="34" charset="0"/>
              <a:buChar char="•"/>
            </a:pPr>
            <a:r>
              <a:rPr lang="en-US" altLang="zh-CN" sz="1000" dirty="0"/>
              <a:t>computed </a:t>
            </a:r>
            <a:r>
              <a:rPr lang="zh-CN" altLang="en-US" sz="1000" dirty="0"/>
              <a:t>，</a:t>
            </a:r>
            <a:r>
              <a:rPr lang="en-US" altLang="zh-CN" sz="1000" dirty="0"/>
              <a:t>option</a:t>
            </a:r>
            <a:r>
              <a:rPr lang="zh-CN" altLang="en-US" sz="1000" dirty="0"/>
              <a:t>模式</a:t>
            </a:r>
            <a:endParaRPr lang="en-US" altLang="zh-CN" sz="1000" dirty="0"/>
          </a:p>
          <a:p>
            <a:pPr marL="171450" indent="-171450">
              <a:buFont typeface="Arial" panose="020B0604020202020204" pitchFamily="34" charset="0"/>
              <a:buChar char="•"/>
            </a:pPr>
            <a:r>
              <a:rPr lang="en-US" altLang="zh-CN" sz="1000" dirty="0"/>
              <a:t> watch / methods</a:t>
            </a:r>
            <a:endParaRPr lang="zh-CN" altLang="en-US" sz="1000" dirty="0"/>
          </a:p>
        </p:txBody>
      </p:sp>
      <p:sp>
        <p:nvSpPr>
          <p:cNvPr id="42" name="文本框 41">
            <a:extLst>
              <a:ext uri="{FF2B5EF4-FFF2-40B4-BE49-F238E27FC236}">
                <a16:creationId xmlns:a16="http://schemas.microsoft.com/office/drawing/2014/main" id="{C532A5F9-A505-4385-8BAC-58828607E653}"/>
              </a:ext>
            </a:extLst>
          </p:cNvPr>
          <p:cNvSpPr txBox="1"/>
          <p:nvPr/>
        </p:nvSpPr>
        <p:spPr>
          <a:xfrm>
            <a:off x="9673968" y="360727"/>
            <a:ext cx="877163" cy="369332"/>
          </a:xfrm>
          <a:prstGeom prst="rect">
            <a:avLst/>
          </a:prstGeom>
          <a:noFill/>
        </p:spPr>
        <p:txBody>
          <a:bodyPr wrap="none" rtlCol="0">
            <a:spAutoFit/>
          </a:bodyPr>
          <a:lstStyle/>
          <a:p>
            <a:r>
              <a:rPr lang="zh-CN" altLang="en-US" dirty="0"/>
              <a:t>浏览器</a:t>
            </a:r>
          </a:p>
        </p:txBody>
      </p:sp>
      <p:sp>
        <p:nvSpPr>
          <p:cNvPr id="43" name="矩形 42">
            <a:extLst>
              <a:ext uri="{FF2B5EF4-FFF2-40B4-BE49-F238E27FC236}">
                <a16:creationId xmlns:a16="http://schemas.microsoft.com/office/drawing/2014/main" id="{E4C30681-8A01-445E-89C1-EC08165EF19F}"/>
              </a:ext>
            </a:extLst>
          </p:cNvPr>
          <p:cNvSpPr/>
          <p:nvPr/>
        </p:nvSpPr>
        <p:spPr>
          <a:xfrm>
            <a:off x="4491107" y="1445231"/>
            <a:ext cx="748923" cy="261610"/>
          </a:xfrm>
          <a:prstGeom prst="rect">
            <a:avLst/>
          </a:prstGeom>
        </p:spPr>
        <p:txBody>
          <a:bodyPr wrap="none">
            <a:spAutoFit/>
          </a:bodyPr>
          <a:lstStyle/>
          <a:p>
            <a:r>
              <a:rPr lang="zh-CN" altLang="en-US" sz="1100" dirty="0">
                <a:solidFill>
                  <a:schemeClr val="accent5"/>
                </a:solidFill>
              </a:rPr>
              <a:t>手动调整</a:t>
            </a:r>
            <a:endParaRPr lang="en-US" altLang="zh-CN" sz="1100" dirty="0">
              <a:solidFill>
                <a:schemeClr val="accent5"/>
              </a:solidFill>
            </a:endParaRPr>
          </a:p>
        </p:txBody>
      </p:sp>
      <p:sp>
        <p:nvSpPr>
          <p:cNvPr id="44" name="文本框 43">
            <a:extLst>
              <a:ext uri="{FF2B5EF4-FFF2-40B4-BE49-F238E27FC236}">
                <a16:creationId xmlns:a16="http://schemas.microsoft.com/office/drawing/2014/main" id="{FEA5ECD5-59E6-4172-85EC-DE1A5252A65E}"/>
              </a:ext>
            </a:extLst>
          </p:cNvPr>
          <p:cNvSpPr txBox="1"/>
          <p:nvPr/>
        </p:nvSpPr>
        <p:spPr>
          <a:xfrm>
            <a:off x="109057" y="184558"/>
            <a:ext cx="655949" cy="369332"/>
          </a:xfrm>
          <a:prstGeom prst="rect">
            <a:avLst/>
          </a:prstGeom>
          <a:noFill/>
        </p:spPr>
        <p:txBody>
          <a:bodyPr wrap="none" rtlCol="0">
            <a:spAutoFit/>
          </a:bodyPr>
          <a:lstStyle/>
          <a:p>
            <a:r>
              <a:rPr lang="en-US" altLang="zh-CN" b="1" dirty="0">
                <a:highlight>
                  <a:srgbClr val="FF0000"/>
                </a:highlight>
              </a:rPr>
              <a:t>AS IS</a:t>
            </a:r>
            <a:endParaRPr lang="zh-CN" altLang="en-US" b="1" dirty="0">
              <a:highlight>
                <a:srgbClr val="FF0000"/>
              </a:highlight>
            </a:endParaRPr>
          </a:p>
        </p:txBody>
      </p:sp>
      <p:sp>
        <p:nvSpPr>
          <p:cNvPr id="46" name="文本框 45">
            <a:extLst>
              <a:ext uri="{FF2B5EF4-FFF2-40B4-BE49-F238E27FC236}">
                <a16:creationId xmlns:a16="http://schemas.microsoft.com/office/drawing/2014/main" id="{8AA49484-86A7-4B9A-966C-3CDC6B8E52A3}"/>
              </a:ext>
            </a:extLst>
          </p:cNvPr>
          <p:cNvSpPr txBox="1"/>
          <p:nvPr/>
        </p:nvSpPr>
        <p:spPr>
          <a:xfrm>
            <a:off x="2641132" y="1248547"/>
            <a:ext cx="2012740" cy="553998"/>
          </a:xfrm>
          <a:prstGeom prst="rect">
            <a:avLst/>
          </a:prstGeom>
          <a:noFill/>
        </p:spPr>
        <p:txBody>
          <a:bodyPr wrap="square" rtlCol="0">
            <a:spAutoFit/>
          </a:bodyPr>
          <a:lstStyle/>
          <a:p>
            <a:r>
              <a:rPr lang="en-US" altLang="zh-CN" sz="1000" b="1" dirty="0">
                <a:solidFill>
                  <a:srgbClr val="FF3300"/>
                </a:solidFill>
              </a:rPr>
              <a:t>Vue</a:t>
            </a:r>
            <a:r>
              <a:rPr lang="zh-CN" altLang="en-US" sz="1000" b="1" dirty="0">
                <a:solidFill>
                  <a:srgbClr val="FF3300"/>
                </a:solidFill>
              </a:rPr>
              <a:t>切换工具承载太多</a:t>
            </a:r>
            <a:r>
              <a:rPr lang="en-US" altLang="zh-CN" sz="1000" b="1" dirty="0" err="1">
                <a:solidFill>
                  <a:srgbClr val="FF3300"/>
                </a:solidFill>
              </a:rPr>
              <a:t>vue</a:t>
            </a:r>
            <a:r>
              <a:rPr lang="zh-CN" altLang="en-US" sz="1000" b="1" dirty="0">
                <a:solidFill>
                  <a:srgbClr val="FF3300"/>
                </a:solidFill>
              </a:rPr>
              <a:t>语法糖的转换。</a:t>
            </a:r>
            <a:endParaRPr lang="en-US" altLang="zh-CN" sz="1000" b="1" dirty="0">
              <a:solidFill>
                <a:srgbClr val="FF3300"/>
              </a:solidFill>
            </a:endParaRPr>
          </a:p>
          <a:p>
            <a:r>
              <a:rPr lang="zh-CN" altLang="en-US" sz="1000" b="1" dirty="0">
                <a:solidFill>
                  <a:srgbClr val="FF3300"/>
                </a:solidFill>
              </a:rPr>
              <a:t>功能复杂</a:t>
            </a:r>
            <a:r>
              <a:rPr lang="en-US" altLang="zh-CN" sz="1000" b="1" dirty="0">
                <a:solidFill>
                  <a:srgbClr val="FF3300"/>
                </a:solidFill>
              </a:rPr>
              <a:t>,</a:t>
            </a:r>
            <a:r>
              <a:rPr lang="zh-CN" altLang="en-US" sz="1000" b="1" dirty="0">
                <a:solidFill>
                  <a:srgbClr val="FF3300"/>
                </a:solidFill>
              </a:rPr>
              <a:t>场景容易遗漏</a:t>
            </a:r>
          </a:p>
        </p:txBody>
      </p:sp>
      <p:sp>
        <p:nvSpPr>
          <p:cNvPr id="47" name="文本框 46">
            <a:extLst>
              <a:ext uri="{FF2B5EF4-FFF2-40B4-BE49-F238E27FC236}">
                <a16:creationId xmlns:a16="http://schemas.microsoft.com/office/drawing/2014/main" id="{534C5D52-0CE1-4DBD-A8A2-F051F5A28FCE}"/>
              </a:ext>
            </a:extLst>
          </p:cNvPr>
          <p:cNvSpPr txBox="1"/>
          <p:nvPr/>
        </p:nvSpPr>
        <p:spPr>
          <a:xfrm>
            <a:off x="5264692" y="2588964"/>
            <a:ext cx="2792752" cy="400110"/>
          </a:xfrm>
          <a:prstGeom prst="rect">
            <a:avLst/>
          </a:prstGeom>
          <a:noFill/>
        </p:spPr>
        <p:txBody>
          <a:bodyPr wrap="none" rtlCol="0">
            <a:spAutoFit/>
          </a:bodyPr>
          <a:lstStyle/>
          <a:p>
            <a:r>
              <a:rPr lang="zh-CN" altLang="en-US" sz="1000" b="1" dirty="0">
                <a:solidFill>
                  <a:srgbClr val="FF3300"/>
                </a:solidFill>
              </a:rPr>
              <a:t>生成的</a:t>
            </a:r>
            <a:r>
              <a:rPr lang="en-US" altLang="zh-CN" sz="1000" b="1" dirty="0" err="1">
                <a:solidFill>
                  <a:srgbClr val="FF3300"/>
                </a:solidFill>
              </a:rPr>
              <a:t>jsx</a:t>
            </a:r>
            <a:r>
              <a:rPr lang="zh-CN" altLang="en-US" sz="1000" b="1" dirty="0">
                <a:solidFill>
                  <a:srgbClr val="FF3300"/>
                </a:solidFill>
              </a:rPr>
              <a:t>文件</a:t>
            </a:r>
            <a:r>
              <a:rPr lang="en-US" altLang="zh-CN" sz="1000" b="1" dirty="0">
                <a:solidFill>
                  <a:srgbClr val="FF3300"/>
                </a:solidFill>
              </a:rPr>
              <a:t>,</a:t>
            </a:r>
            <a:r>
              <a:rPr lang="zh-CN" altLang="en-US" sz="1000" b="1" dirty="0">
                <a:solidFill>
                  <a:srgbClr val="FF3300"/>
                </a:solidFill>
              </a:rPr>
              <a:t>和</a:t>
            </a:r>
            <a:r>
              <a:rPr lang="en-US" altLang="zh-CN" sz="1000" b="1" dirty="0" err="1">
                <a:solidFill>
                  <a:srgbClr val="FF3300"/>
                </a:solidFill>
              </a:rPr>
              <a:t>jsx</a:t>
            </a:r>
            <a:r>
              <a:rPr lang="zh-CN" altLang="en-US" sz="1000" b="1" dirty="0">
                <a:solidFill>
                  <a:srgbClr val="FF3300"/>
                </a:solidFill>
              </a:rPr>
              <a:t>风格不统一，可读性不好</a:t>
            </a:r>
            <a:endParaRPr lang="en-US" altLang="zh-CN" sz="1000" b="1" dirty="0">
              <a:solidFill>
                <a:srgbClr val="FF3300"/>
              </a:solidFill>
            </a:endParaRPr>
          </a:p>
          <a:p>
            <a:r>
              <a:rPr lang="zh-CN" altLang="en-US" sz="1000" b="1" dirty="0">
                <a:solidFill>
                  <a:srgbClr val="FF3300"/>
                </a:solidFill>
              </a:rPr>
              <a:t>比如组件上下文的强制补充、没有继承</a:t>
            </a:r>
            <a:r>
              <a:rPr lang="en-US" altLang="zh-CN" sz="1000" b="1" dirty="0" err="1">
                <a:solidFill>
                  <a:srgbClr val="FF3300"/>
                </a:solidFill>
              </a:rPr>
              <a:t>ts</a:t>
            </a:r>
            <a:r>
              <a:rPr lang="zh-CN" altLang="en-US" sz="1000" b="1" dirty="0">
                <a:solidFill>
                  <a:srgbClr val="FF3300"/>
                </a:solidFill>
              </a:rPr>
              <a:t>类型</a:t>
            </a:r>
          </a:p>
        </p:txBody>
      </p:sp>
      <p:sp>
        <p:nvSpPr>
          <p:cNvPr id="48" name="文本框 47">
            <a:extLst>
              <a:ext uri="{FF2B5EF4-FFF2-40B4-BE49-F238E27FC236}">
                <a16:creationId xmlns:a16="http://schemas.microsoft.com/office/drawing/2014/main" id="{D3242BBD-50D2-46A8-8A5A-C507A030C84B}"/>
              </a:ext>
            </a:extLst>
          </p:cNvPr>
          <p:cNvSpPr txBox="1"/>
          <p:nvPr/>
        </p:nvSpPr>
        <p:spPr>
          <a:xfrm>
            <a:off x="3036815" y="268448"/>
            <a:ext cx="646331" cy="276999"/>
          </a:xfrm>
          <a:prstGeom prst="rect">
            <a:avLst/>
          </a:prstGeom>
          <a:solidFill>
            <a:srgbClr val="00B050"/>
          </a:solidFill>
        </p:spPr>
        <p:txBody>
          <a:bodyPr wrap="none" rtlCol="0">
            <a:spAutoFit/>
          </a:bodyPr>
          <a:lstStyle/>
          <a:p>
            <a:r>
              <a:rPr lang="zh-CN" altLang="en-US" sz="1200" dirty="0"/>
              <a:t>转换一</a:t>
            </a:r>
          </a:p>
        </p:txBody>
      </p:sp>
      <p:sp>
        <p:nvSpPr>
          <p:cNvPr id="49" name="文本框 48">
            <a:extLst>
              <a:ext uri="{FF2B5EF4-FFF2-40B4-BE49-F238E27FC236}">
                <a16:creationId xmlns:a16="http://schemas.microsoft.com/office/drawing/2014/main" id="{E926D738-D854-4313-90D3-AE5D93D97DE2}"/>
              </a:ext>
            </a:extLst>
          </p:cNvPr>
          <p:cNvSpPr txBox="1"/>
          <p:nvPr/>
        </p:nvSpPr>
        <p:spPr>
          <a:xfrm>
            <a:off x="7643531" y="282118"/>
            <a:ext cx="646331" cy="276999"/>
          </a:xfrm>
          <a:prstGeom prst="rect">
            <a:avLst/>
          </a:prstGeom>
          <a:solidFill>
            <a:srgbClr val="00B050"/>
          </a:solidFill>
        </p:spPr>
        <p:txBody>
          <a:bodyPr wrap="none" rtlCol="0">
            <a:spAutoFit/>
          </a:bodyPr>
          <a:lstStyle/>
          <a:p>
            <a:r>
              <a:rPr lang="zh-CN" altLang="en-US" sz="1200" dirty="0"/>
              <a:t>转换二</a:t>
            </a:r>
          </a:p>
        </p:txBody>
      </p:sp>
      <p:sp>
        <p:nvSpPr>
          <p:cNvPr id="85" name="矩形 84">
            <a:extLst>
              <a:ext uri="{FF2B5EF4-FFF2-40B4-BE49-F238E27FC236}">
                <a16:creationId xmlns:a16="http://schemas.microsoft.com/office/drawing/2014/main" id="{6701074E-B3AF-47EE-8412-683B7DD6AABD}"/>
              </a:ext>
            </a:extLst>
          </p:cNvPr>
          <p:cNvSpPr/>
          <p:nvPr/>
        </p:nvSpPr>
        <p:spPr>
          <a:xfrm>
            <a:off x="1162992" y="4426595"/>
            <a:ext cx="1249959" cy="15557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a:extLst>
              <a:ext uri="{FF2B5EF4-FFF2-40B4-BE49-F238E27FC236}">
                <a16:creationId xmlns:a16="http://schemas.microsoft.com/office/drawing/2014/main" id="{7101DFDD-BD73-4F74-A91D-39B437D778B6}"/>
              </a:ext>
            </a:extLst>
          </p:cNvPr>
          <p:cNvSpPr txBox="1"/>
          <p:nvPr/>
        </p:nvSpPr>
        <p:spPr>
          <a:xfrm>
            <a:off x="1093707" y="4123414"/>
            <a:ext cx="1428596" cy="261610"/>
          </a:xfrm>
          <a:prstGeom prst="rect">
            <a:avLst/>
          </a:prstGeom>
          <a:noFill/>
        </p:spPr>
        <p:txBody>
          <a:bodyPr wrap="none" rtlCol="0">
            <a:spAutoFit/>
          </a:bodyPr>
          <a:lstStyle/>
          <a:p>
            <a:r>
              <a:rPr lang="en-US" altLang="zh-CN" sz="1100" dirty="0"/>
              <a:t>.</a:t>
            </a:r>
            <a:r>
              <a:rPr lang="en-US" altLang="zh-CN" sz="1100" dirty="0" err="1"/>
              <a:t>vue</a:t>
            </a:r>
            <a:r>
              <a:rPr lang="en-US" altLang="zh-CN" sz="1100" dirty="0"/>
              <a:t> / Ts/</a:t>
            </a:r>
            <a:r>
              <a:rPr lang="en-US" altLang="zh-CN" sz="1100" dirty="0" err="1"/>
              <a:t>js</a:t>
            </a:r>
            <a:r>
              <a:rPr lang="en-US" altLang="zh-CN" sz="1100" dirty="0"/>
              <a:t> / </a:t>
            </a:r>
            <a:r>
              <a:rPr lang="en-US" altLang="zh-CN" sz="1100" dirty="0" err="1"/>
              <a:t>css</a:t>
            </a:r>
            <a:r>
              <a:rPr lang="en-US" altLang="zh-CN" sz="1100" dirty="0"/>
              <a:t> / </a:t>
            </a:r>
            <a:r>
              <a:rPr lang="en-US" altLang="zh-CN" sz="1100" dirty="0" err="1"/>
              <a:t>img</a:t>
            </a:r>
            <a:endParaRPr lang="en-US" altLang="zh-CN" sz="1100" dirty="0"/>
          </a:p>
        </p:txBody>
      </p:sp>
      <p:sp>
        <p:nvSpPr>
          <p:cNvPr id="87" name="文本框 86">
            <a:extLst>
              <a:ext uri="{FF2B5EF4-FFF2-40B4-BE49-F238E27FC236}">
                <a16:creationId xmlns:a16="http://schemas.microsoft.com/office/drawing/2014/main" id="{B5343382-CDD0-4CEA-BCC5-D9DF3D3F5E8F}"/>
              </a:ext>
            </a:extLst>
          </p:cNvPr>
          <p:cNvSpPr txBox="1"/>
          <p:nvPr/>
        </p:nvSpPr>
        <p:spPr>
          <a:xfrm>
            <a:off x="5209963" y="4128723"/>
            <a:ext cx="1755609" cy="261610"/>
          </a:xfrm>
          <a:prstGeom prst="rect">
            <a:avLst/>
          </a:prstGeom>
          <a:noFill/>
        </p:spPr>
        <p:txBody>
          <a:bodyPr wrap="none" rtlCol="0">
            <a:spAutoFit/>
          </a:bodyPr>
          <a:lstStyle/>
          <a:p>
            <a:r>
              <a:rPr lang="en-US" altLang="zh-CN" sz="1100" b="1" dirty="0">
                <a:solidFill>
                  <a:srgbClr val="FF3300"/>
                </a:solidFill>
              </a:rPr>
              <a:t>.horizon</a:t>
            </a:r>
            <a:r>
              <a:rPr lang="zh-CN" altLang="en-US" sz="1100" b="1" dirty="0">
                <a:solidFill>
                  <a:srgbClr val="FF3300"/>
                </a:solidFill>
              </a:rPr>
              <a:t> </a:t>
            </a:r>
            <a:r>
              <a:rPr lang="en-US" altLang="zh-CN" sz="1100" dirty="0"/>
              <a:t>/ </a:t>
            </a:r>
            <a:r>
              <a:rPr lang="en-US" altLang="zh-CN" sz="1100" dirty="0" err="1"/>
              <a:t>js</a:t>
            </a:r>
            <a:r>
              <a:rPr lang="en-US" altLang="zh-CN" sz="1100" dirty="0"/>
              <a:t>  / </a:t>
            </a:r>
            <a:r>
              <a:rPr lang="en-US" altLang="zh-CN" sz="1100" dirty="0" err="1"/>
              <a:t>css</a:t>
            </a:r>
            <a:r>
              <a:rPr lang="en-US" altLang="zh-CN" sz="1100" dirty="0"/>
              <a:t> /  </a:t>
            </a:r>
            <a:r>
              <a:rPr lang="en-US" altLang="zh-CN" sz="1100" dirty="0" err="1"/>
              <a:t>img</a:t>
            </a:r>
            <a:r>
              <a:rPr lang="en-US" altLang="zh-CN" sz="1100" dirty="0"/>
              <a:t> / …</a:t>
            </a:r>
          </a:p>
        </p:txBody>
      </p:sp>
      <p:sp>
        <p:nvSpPr>
          <p:cNvPr id="88" name="文本框 87">
            <a:extLst>
              <a:ext uri="{FF2B5EF4-FFF2-40B4-BE49-F238E27FC236}">
                <a16:creationId xmlns:a16="http://schemas.microsoft.com/office/drawing/2014/main" id="{DE82E04D-2690-404E-9894-6515A36BD47F}"/>
              </a:ext>
            </a:extLst>
          </p:cNvPr>
          <p:cNvSpPr txBox="1"/>
          <p:nvPr/>
        </p:nvSpPr>
        <p:spPr>
          <a:xfrm>
            <a:off x="9704791" y="4474777"/>
            <a:ext cx="1037463" cy="261610"/>
          </a:xfrm>
          <a:prstGeom prst="rect">
            <a:avLst/>
          </a:prstGeom>
          <a:noFill/>
        </p:spPr>
        <p:txBody>
          <a:bodyPr wrap="none" rtlCol="0">
            <a:spAutoFit/>
          </a:bodyPr>
          <a:lstStyle/>
          <a:p>
            <a:r>
              <a:rPr lang="en-US" altLang="zh-CN" sz="1100" dirty="0"/>
              <a:t>Html Js </a:t>
            </a:r>
            <a:r>
              <a:rPr lang="en-US" altLang="zh-CN" sz="1100" dirty="0" err="1"/>
              <a:t>css</a:t>
            </a:r>
            <a:r>
              <a:rPr lang="en-US" altLang="zh-CN" sz="1100" dirty="0"/>
              <a:t> </a:t>
            </a:r>
            <a:r>
              <a:rPr lang="en-US" altLang="zh-CN" sz="1100" dirty="0" err="1"/>
              <a:t>img</a:t>
            </a:r>
            <a:endParaRPr lang="en-US" altLang="zh-CN" sz="1100" dirty="0"/>
          </a:p>
        </p:txBody>
      </p:sp>
      <p:cxnSp>
        <p:nvCxnSpPr>
          <p:cNvPr id="89" name="直接箭头连接符 88">
            <a:extLst>
              <a:ext uri="{FF2B5EF4-FFF2-40B4-BE49-F238E27FC236}">
                <a16:creationId xmlns:a16="http://schemas.microsoft.com/office/drawing/2014/main" id="{273F626B-96B3-4EB1-910F-147B6A9447B6}"/>
              </a:ext>
            </a:extLst>
          </p:cNvPr>
          <p:cNvCxnSpPr>
            <a:cxnSpLocks/>
          </p:cNvCxnSpPr>
          <p:nvPr/>
        </p:nvCxnSpPr>
        <p:spPr>
          <a:xfrm>
            <a:off x="2867081" y="4426595"/>
            <a:ext cx="16089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E3C48234-DBDC-4051-A131-FFA1ABDDAC01}"/>
              </a:ext>
            </a:extLst>
          </p:cNvPr>
          <p:cNvCxnSpPr/>
          <p:nvPr/>
        </p:nvCxnSpPr>
        <p:spPr>
          <a:xfrm>
            <a:off x="7523115" y="4433154"/>
            <a:ext cx="1560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F694D787-D068-4BC6-8B5E-2F262892C7CD}"/>
              </a:ext>
            </a:extLst>
          </p:cNvPr>
          <p:cNvSpPr txBox="1"/>
          <p:nvPr/>
        </p:nvSpPr>
        <p:spPr>
          <a:xfrm>
            <a:off x="2908204" y="4100364"/>
            <a:ext cx="1372235" cy="646331"/>
          </a:xfrm>
          <a:prstGeom prst="rect">
            <a:avLst/>
          </a:prstGeom>
          <a:noFill/>
        </p:spPr>
        <p:txBody>
          <a:bodyPr wrap="none" rtlCol="0">
            <a:spAutoFit/>
          </a:bodyPr>
          <a:lstStyle/>
          <a:p>
            <a:r>
              <a:rPr lang="en-US" altLang="zh-CN" dirty="0"/>
              <a:t>vue2Horizon</a:t>
            </a:r>
          </a:p>
          <a:p>
            <a:r>
              <a:rPr lang="en-US" altLang="zh-CN" dirty="0"/>
              <a:t>Compiler</a:t>
            </a:r>
            <a:endParaRPr lang="zh-CN" altLang="en-US" dirty="0"/>
          </a:p>
        </p:txBody>
      </p:sp>
      <p:sp>
        <p:nvSpPr>
          <p:cNvPr id="92" name="文本框 91">
            <a:extLst>
              <a:ext uri="{FF2B5EF4-FFF2-40B4-BE49-F238E27FC236}">
                <a16:creationId xmlns:a16="http://schemas.microsoft.com/office/drawing/2014/main" id="{D272DA55-1CE7-4D8B-8B67-8586B0DB3E10}"/>
              </a:ext>
            </a:extLst>
          </p:cNvPr>
          <p:cNvSpPr txBox="1"/>
          <p:nvPr/>
        </p:nvSpPr>
        <p:spPr>
          <a:xfrm>
            <a:off x="7784561" y="4109989"/>
            <a:ext cx="1037463" cy="646331"/>
          </a:xfrm>
          <a:prstGeom prst="rect">
            <a:avLst/>
          </a:prstGeom>
          <a:noFill/>
        </p:spPr>
        <p:txBody>
          <a:bodyPr wrap="none" rtlCol="0">
            <a:spAutoFit/>
          </a:bodyPr>
          <a:lstStyle/>
          <a:p>
            <a:r>
              <a:rPr lang="en-US" altLang="zh-CN" dirty="0"/>
              <a:t>Horizon</a:t>
            </a:r>
          </a:p>
          <a:p>
            <a:r>
              <a:rPr lang="en-US" altLang="zh-CN" dirty="0"/>
              <a:t>Compiler</a:t>
            </a:r>
            <a:endParaRPr lang="zh-CN" altLang="en-US" dirty="0"/>
          </a:p>
        </p:txBody>
      </p:sp>
      <p:sp>
        <p:nvSpPr>
          <p:cNvPr id="93" name="文本框 92">
            <a:extLst>
              <a:ext uri="{FF2B5EF4-FFF2-40B4-BE49-F238E27FC236}">
                <a16:creationId xmlns:a16="http://schemas.microsoft.com/office/drawing/2014/main" id="{231E53B6-AD47-4C1D-AD9C-032B68C1C44E}"/>
              </a:ext>
            </a:extLst>
          </p:cNvPr>
          <p:cNvSpPr txBox="1"/>
          <p:nvPr/>
        </p:nvSpPr>
        <p:spPr>
          <a:xfrm>
            <a:off x="1366572" y="3787712"/>
            <a:ext cx="1009379" cy="369332"/>
          </a:xfrm>
          <a:prstGeom prst="rect">
            <a:avLst/>
          </a:prstGeom>
          <a:noFill/>
        </p:spPr>
        <p:txBody>
          <a:bodyPr wrap="none" rtlCol="0">
            <a:spAutoFit/>
          </a:bodyPr>
          <a:lstStyle/>
          <a:p>
            <a:r>
              <a:rPr lang="en-US" altLang="zh-CN" dirty="0"/>
              <a:t>Vue</a:t>
            </a:r>
            <a:r>
              <a:rPr lang="zh-CN" altLang="en-US" dirty="0"/>
              <a:t>工程</a:t>
            </a:r>
          </a:p>
        </p:txBody>
      </p:sp>
      <p:sp>
        <p:nvSpPr>
          <p:cNvPr id="94" name="文本框 93">
            <a:extLst>
              <a:ext uri="{FF2B5EF4-FFF2-40B4-BE49-F238E27FC236}">
                <a16:creationId xmlns:a16="http://schemas.microsoft.com/office/drawing/2014/main" id="{3A1DBE9A-28D4-49BB-8A55-FCB13B3DA0BD}"/>
              </a:ext>
            </a:extLst>
          </p:cNvPr>
          <p:cNvSpPr txBox="1"/>
          <p:nvPr/>
        </p:nvSpPr>
        <p:spPr>
          <a:xfrm>
            <a:off x="5140012" y="3787712"/>
            <a:ext cx="1107996" cy="369332"/>
          </a:xfrm>
          <a:prstGeom prst="rect">
            <a:avLst/>
          </a:prstGeom>
          <a:noFill/>
        </p:spPr>
        <p:txBody>
          <a:bodyPr wrap="none" rtlCol="0">
            <a:spAutoFit/>
          </a:bodyPr>
          <a:lstStyle/>
          <a:p>
            <a:r>
              <a:rPr lang="zh-CN" altLang="en-US" dirty="0"/>
              <a:t>本地工程</a:t>
            </a:r>
          </a:p>
        </p:txBody>
      </p:sp>
      <p:sp>
        <p:nvSpPr>
          <p:cNvPr id="95" name="矩形 94">
            <a:extLst>
              <a:ext uri="{FF2B5EF4-FFF2-40B4-BE49-F238E27FC236}">
                <a16:creationId xmlns:a16="http://schemas.microsoft.com/office/drawing/2014/main" id="{9189A57B-1AEE-4026-9F38-7923BF582B7A}"/>
              </a:ext>
            </a:extLst>
          </p:cNvPr>
          <p:cNvSpPr/>
          <p:nvPr/>
        </p:nvSpPr>
        <p:spPr>
          <a:xfrm>
            <a:off x="1425397" y="4624748"/>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APP</a:t>
            </a:r>
            <a:endParaRPr lang="zh-CN" altLang="en-US" sz="1000" dirty="0"/>
          </a:p>
        </p:txBody>
      </p:sp>
      <p:sp>
        <p:nvSpPr>
          <p:cNvPr id="96" name="矩形 95">
            <a:extLst>
              <a:ext uri="{FF2B5EF4-FFF2-40B4-BE49-F238E27FC236}">
                <a16:creationId xmlns:a16="http://schemas.microsoft.com/office/drawing/2014/main" id="{EC4DEC95-15C5-472D-8A39-D68F8F71FF68}"/>
              </a:ext>
            </a:extLst>
          </p:cNvPr>
          <p:cNvSpPr/>
          <p:nvPr/>
        </p:nvSpPr>
        <p:spPr>
          <a:xfrm>
            <a:off x="1425397" y="4830616"/>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router</a:t>
            </a:r>
            <a:endParaRPr lang="zh-CN" altLang="en-US" sz="1000" dirty="0"/>
          </a:p>
        </p:txBody>
      </p:sp>
      <p:sp>
        <p:nvSpPr>
          <p:cNvPr id="97" name="矩形 96">
            <a:extLst>
              <a:ext uri="{FF2B5EF4-FFF2-40B4-BE49-F238E27FC236}">
                <a16:creationId xmlns:a16="http://schemas.microsoft.com/office/drawing/2014/main" id="{3A1C8F62-A91B-49F4-87A1-98B31579863F}"/>
              </a:ext>
            </a:extLst>
          </p:cNvPr>
          <p:cNvSpPr/>
          <p:nvPr/>
        </p:nvSpPr>
        <p:spPr>
          <a:xfrm>
            <a:off x="1423060" y="5036484"/>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pinia</a:t>
            </a:r>
            <a:endParaRPr lang="zh-CN" altLang="en-US" sz="1000" dirty="0"/>
          </a:p>
        </p:txBody>
      </p:sp>
      <p:sp>
        <p:nvSpPr>
          <p:cNvPr id="98" name="矩形 97">
            <a:extLst>
              <a:ext uri="{FF2B5EF4-FFF2-40B4-BE49-F238E27FC236}">
                <a16:creationId xmlns:a16="http://schemas.microsoft.com/office/drawing/2014/main" id="{ED3E4773-DCEA-43ED-974A-371AEC5BA085}"/>
              </a:ext>
            </a:extLst>
          </p:cNvPr>
          <p:cNvSpPr/>
          <p:nvPr/>
        </p:nvSpPr>
        <p:spPr>
          <a:xfrm>
            <a:off x="1423060" y="5242352"/>
            <a:ext cx="919577" cy="225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Element plus</a:t>
            </a:r>
            <a:endParaRPr lang="zh-CN" altLang="en-US" sz="1000" dirty="0"/>
          </a:p>
        </p:txBody>
      </p:sp>
      <p:sp>
        <p:nvSpPr>
          <p:cNvPr id="99" name="文本框 98">
            <a:extLst>
              <a:ext uri="{FF2B5EF4-FFF2-40B4-BE49-F238E27FC236}">
                <a16:creationId xmlns:a16="http://schemas.microsoft.com/office/drawing/2014/main" id="{84D2BEF2-FA48-4170-8ECD-75EC6A0A2CC3}"/>
              </a:ext>
            </a:extLst>
          </p:cNvPr>
          <p:cNvSpPr txBox="1"/>
          <p:nvPr/>
        </p:nvSpPr>
        <p:spPr>
          <a:xfrm>
            <a:off x="1930086" y="5612386"/>
            <a:ext cx="526106" cy="369332"/>
          </a:xfrm>
          <a:prstGeom prst="rect">
            <a:avLst/>
          </a:prstGeom>
          <a:noFill/>
        </p:spPr>
        <p:txBody>
          <a:bodyPr wrap="none" rtlCol="0">
            <a:spAutoFit/>
          </a:bodyPr>
          <a:lstStyle/>
          <a:p>
            <a:r>
              <a:rPr lang="en-US" altLang="zh-CN" dirty="0" err="1"/>
              <a:t>vue</a:t>
            </a:r>
            <a:endParaRPr lang="zh-CN" altLang="en-US" dirty="0"/>
          </a:p>
        </p:txBody>
      </p:sp>
      <p:sp>
        <p:nvSpPr>
          <p:cNvPr id="100" name="矩形 99">
            <a:extLst>
              <a:ext uri="{FF2B5EF4-FFF2-40B4-BE49-F238E27FC236}">
                <a16:creationId xmlns:a16="http://schemas.microsoft.com/office/drawing/2014/main" id="{3061CF69-91CE-4B67-8720-FA18147D92D3}"/>
              </a:ext>
            </a:extLst>
          </p:cNvPr>
          <p:cNvSpPr/>
          <p:nvPr/>
        </p:nvSpPr>
        <p:spPr>
          <a:xfrm>
            <a:off x="5423304" y="4426595"/>
            <a:ext cx="1309287" cy="15557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a:extLst>
              <a:ext uri="{FF2B5EF4-FFF2-40B4-BE49-F238E27FC236}">
                <a16:creationId xmlns:a16="http://schemas.microsoft.com/office/drawing/2014/main" id="{EA17BA36-7A98-44AA-8166-70C02ED3F093}"/>
              </a:ext>
            </a:extLst>
          </p:cNvPr>
          <p:cNvSpPr/>
          <p:nvPr/>
        </p:nvSpPr>
        <p:spPr>
          <a:xfrm>
            <a:off x="5540750" y="4556275"/>
            <a:ext cx="536895"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APP</a:t>
            </a:r>
            <a:endParaRPr lang="zh-CN" altLang="en-US" sz="1000" dirty="0"/>
          </a:p>
        </p:txBody>
      </p:sp>
      <p:sp>
        <p:nvSpPr>
          <p:cNvPr id="102" name="矩形 101">
            <a:extLst>
              <a:ext uri="{FF2B5EF4-FFF2-40B4-BE49-F238E27FC236}">
                <a16:creationId xmlns:a16="http://schemas.microsoft.com/office/drawing/2014/main" id="{CE619723-3865-4EE2-9036-237F39A93D12}"/>
              </a:ext>
            </a:extLst>
          </p:cNvPr>
          <p:cNvSpPr/>
          <p:nvPr/>
        </p:nvSpPr>
        <p:spPr>
          <a:xfrm>
            <a:off x="5540750" y="4762143"/>
            <a:ext cx="1037463" cy="205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Router </a:t>
            </a:r>
            <a:r>
              <a:rPr lang="en-US" altLang="zh-CN" sz="1000" dirty="0" err="1"/>
              <a:t>Adpter</a:t>
            </a:r>
            <a:endParaRPr lang="zh-CN" altLang="en-US" sz="1000" dirty="0"/>
          </a:p>
        </p:txBody>
      </p:sp>
      <p:sp>
        <p:nvSpPr>
          <p:cNvPr id="103" name="矩形 102">
            <a:extLst>
              <a:ext uri="{FF2B5EF4-FFF2-40B4-BE49-F238E27FC236}">
                <a16:creationId xmlns:a16="http://schemas.microsoft.com/office/drawing/2014/main" id="{E210ADE6-BB5C-485D-9DDC-F2A4A34DB822}"/>
              </a:ext>
            </a:extLst>
          </p:cNvPr>
          <p:cNvSpPr/>
          <p:nvPr/>
        </p:nvSpPr>
        <p:spPr>
          <a:xfrm>
            <a:off x="5538413" y="5001567"/>
            <a:ext cx="1037463" cy="180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horizonX</a:t>
            </a:r>
            <a:endParaRPr lang="zh-CN" altLang="en-US" sz="1000" dirty="0"/>
          </a:p>
        </p:txBody>
      </p:sp>
      <p:sp>
        <p:nvSpPr>
          <p:cNvPr id="104" name="矩形 103">
            <a:extLst>
              <a:ext uri="{FF2B5EF4-FFF2-40B4-BE49-F238E27FC236}">
                <a16:creationId xmlns:a16="http://schemas.microsoft.com/office/drawing/2014/main" id="{254FC3EF-D17A-400C-A1DB-62BD0B60E1ED}"/>
              </a:ext>
            </a:extLst>
          </p:cNvPr>
          <p:cNvSpPr/>
          <p:nvPr/>
        </p:nvSpPr>
        <p:spPr>
          <a:xfrm>
            <a:off x="5538413" y="5207435"/>
            <a:ext cx="1037463" cy="225964"/>
          </a:xfrm>
          <a:prstGeom prst="rect">
            <a:avLst/>
          </a:prstGeom>
          <a:solidFill>
            <a:schemeClr val="accent1">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Eview</a:t>
            </a:r>
            <a:r>
              <a:rPr lang="en-US" altLang="zh-CN" sz="1000" dirty="0"/>
              <a:t> Adapter</a:t>
            </a:r>
            <a:endParaRPr lang="zh-CN" altLang="en-US" sz="1000" dirty="0"/>
          </a:p>
        </p:txBody>
      </p:sp>
      <p:sp>
        <p:nvSpPr>
          <p:cNvPr id="105" name="文本框 104">
            <a:extLst>
              <a:ext uri="{FF2B5EF4-FFF2-40B4-BE49-F238E27FC236}">
                <a16:creationId xmlns:a16="http://schemas.microsoft.com/office/drawing/2014/main" id="{96272DD9-A537-4DDF-8E06-C80037E7F65B}"/>
              </a:ext>
            </a:extLst>
          </p:cNvPr>
          <p:cNvSpPr txBox="1"/>
          <p:nvPr/>
        </p:nvSpPr>
        <p:spPr>
          <a:xfrm>
            <a:off x="5714819" y="5625645"/>
            <a:ext cx="891334" cy="369332"/>
          </a:xfrm>
          <a:prstGeom prst="rect">
            <a:avLst/>
          </a:prstGeom>
          <a:noFill/>
        </p:spPr>
        <p:txBody>
          <a:bodyPr wrap="none" rtlCol="0">
            <a:spAutoFit/>
          </a:bodyPr>
          <a:lstStyle/>
          <a:p>
            <a:r>
              <a:rPr lang="en-US" altLang="zh-CN" dirty="0"/>
              <a:t>horizon</a:t>
            </a:r>
            <a:endParaRPr lang="zh-CN" altLang="en-US" dirty="0"/>
          </a:p>
        </p:txBody>
      </p:sp>
      <p:sp>
        <p:nvSpPr>
          <p:cNvPr id="106" name="矩形 105">
            <a:extLst>
              <a:ext uri="{FF2B5EF4-FFF2-40B4-BE49-F238E27FC236}">
                <a16:creationId xmlns:a16="http://schemas.microsoft.com/office/drawing/2014/main" id="{1B52DB82-3CED-479D-8BCB-45DA972C34FB}"/>
              </a:ext>
            </a:extLst>
          </p:cNvPr>
          <p:cNvSpPr/>
          <p:nvPr/>
        </p:nvSpPr>
        <p:spPr>
          <a:xfrm>
            <a:off x="5538413" y="5468489"/>
            <a:ext cx="1037463" cy="225964"/>
          </a:xfrm>
          <a:prstGeom prst="rect">
            <a:avLst/>
          </a:prstGeom>
          <a:solidFill>
            <a:schemeClr val="accent1">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Eview</a:t>
            </a:r>
            <a:r>
              <a:rPr lang="en-US" altLang="zh-CN" sz="1000" dirty="0"/>
              <a:t>  UI</a:t>
            </a:r>
            <a:endParaRPr lang="zh-CN" altLang="en-US" sz="1000" dirty="0"/>
          </a:p>
        </p:txBody>
      </p:sp>
      <p:sp>
        <p:nvSpPr>
          <p:cNvPr id="107" name="文本框 106">
            <a:extLst>
              <a:ext uri="{FF2B5EF4-FFF2-40B4-BE49-F238E27FC236}">
                <a16:creationId xmlns:a16="http://schemas.microsoft.com/office/drawing/2014/main" id="{6CF731ED-D818-4401-A802-5409BBC7201C}"/>
              </a:ext>
            </a:extLst>
          </p:cNvPr>
          <p:cNvSpPr txBox="1"/>
          <p:nvPr/>
        </p:nvSpPr>
        <p:spPr>
          <a:xfrm>
            <a:off x="9694369" y="4827337"/>
            <a:ext cx="1451038" cy="261610"/>
          </a:xfrm>
          <a:prstGeom prst="rect">
            <a:avLst/>
          </a:prstGeom>
          <a:noFill/>
        </p:spPr>
        <p:txBody>
          <a:bodyPr wrap="none" rtlCol="0">
            <a:spAutoFit/>
          </a:bodyPr>
          <a:lstStyle/>
          <a:p>
            <a:r>
              <a:rPr lang="en-US" altLang="zh-CN" sz="1100" dirty="0"/>
              <a:t>Horizon-core -runtime</a:t>
            </a:r>
          </a:p>
        </p:txBody>
      </p:sp>
      <p:sp>
        <p:nvSpPr>
          <p:cNvPr id="108" name="箭头: 右弧形 107">
            <a:extLst>
              <a:ext uri="{FF2B5EF4-FFF2-40B4-BE49-F238E27FC236}">
                <a16:creationId xmlns:a16="http://schemas.microsoft.com/office/drawing/2014/main" id="{DD8441AF-264F-4549-9F93-EB7FD89E67A0}"/>
              </a:ext>
            </a:extLst>
          </p:cNvPr>
          <p:cNvSpPr/>
          <p:nvPr/>
        </p:nvSpPr>
        <p:spPr>
          <a:xfrm>
            <a:off x="6819715" y="4706145"/>
            <a:ext cx="419626" cy="859753"/>
          </a:xfrm>
          <a:prstGeom prst="curvedLef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文本框 108">
            <a:extLst>
              <a:ext uri="{FF2B5EF4-FFF2-40B4-BE49-F238E27FC236}">
                <a16:creationId xmlns:a16="http://schemas.microsoft.com/office/drawing/2014/main" id="{A83E4E63-401B-4ED4-90FD-451466BEC97D}"/>
              </a:ext>
            </a:extLst>
          </p:cNvPr>
          <p:cNvSpPr txBox="1"/>
          <p:nvPr/>
        </p:nvSpPr>
        <p:spPr>
          <a:xfrm>
            <a:off x="6783732" y="4870112"/>
            <a:ext cx="715260" cy="261610"/>
          </a:xfrm>
          <a:prstGeom prst="rect">
            <a:avLst/>
          </a:prstGeom>
          <a:noFill/>
        </p:spPr>
        <p:txBody>
          <a:bodyPr wrap="none" rtlCol="0">
            <a:spAutoFit/>
          </a:bodyPr>
          <a:lstStyle/>
          <a:p>
            <a:r>
              <a:rPr lang="en-US" altLang="zh-CN" sz="1100" dirty="0">
                <a:solidFill>
                  <a:schemeClr val="accent5"/>
                </a:solidFill>
              </a:rPr>
              <a:t>Manually</a:t>
            </a:r>
            <a:endParaRPr lang="zh-CN" altLang="en-US" sz="1100" dirty="0">
              <a:solidFill>
                <a:schemeClr val="accent5"/>
              </a:solidFill>
            </a:endParaRPr>
          </a:p>
        </p:txBody>
      </p:sp>
      <p:sp>
        <p:nvSpPr>
          <p:cNvPr id="110" name="箭头: 右弧形 109">
            <a:extLst>
              <a:ext uri="{FF2B5EF4-FFF2-40B4-BE49-F238E27FC236}">
                <a16:creationId xmlns:a16="http://schemas.microsoft.com/office/drawing/2014/main" id="{E08E08C9-11EB-487F-A3BF-17395626227B}"/>
              </a:ext>
            </a:extLst>
          </p:cNvPr>
          <p:cNvSpPr/>
          <p:nvPr/>
        </p:nvSpPr>
        <p:spPr>
          <a:xfrm rot="10800000">
            <a:off x="4944103" y="4671067"/>
            <a:ext cx="419626" cy="859753"/>
          </a:xfrm>
          <a:prstGeom prst="curvedLef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矩形 111">
            <a:extLst>
              <a:ext uri="{FF2B5EF4-FFF2-40B4-BE49-F238E27FC236}">
                <a16:creationId xmlns:a16="http://schemas.microsoft.com/office/drawing/2014/main" id="{D102D3CE-43FE-4316-A746-F1D551428709}"/>
              </a:ext>
            </a:extLst>
          </p:cNvPr>
          <p:cNvSpPr/>
          <p:nvPr/>
        </p:nvSpPr>
        <p:spPr>
          <a:xfrm>
            <a:off x="7613365" y="5036484"/>
            <a:ext cx="1669047" cy="861774"/>
          </a:xfrm>
          <a:prstGeom prst="rect">
            <a:avLst/>
          </a:prstGeom>
        </p:spPr>
        <p:txBody>
          <a:bodyPr wrap="none">
            <a:spAutoFit/>
          </a:bodyPr>
          <a:lstStyle/>
          <a:p>
            <a:pPr marL="171450" indent="-171450">
              <a:buFont typeface="Arial" panose="020B0604020202020204" pitchFamily="34" charset="0"/>
              <a:buChar char="•"/>
            </a:pPr>
            <a:r>
              <a:rPr lang="zh-CN" altLang="en-US" sz="1000" dirty="0">
                <a:solidFill>
                  <a:srgbClr val="121212"/>
                </a:solidFill>
                <a:latin typeface="-apple-system"/>
              </a:rPr>
              <a:t>响应式</a:t>
            </a:r>
            <a:r>
              <a:rPr lang="en-US" altLang="zh-CN" sz="1000" dirty="0" err="1">
                <a:solidFill>
                  <a:srgbClr val="121212"/>
                </a:solidFill>
                <a:latin typeface="-apple-system"/>
              </a:rPr>
              <a:t>api</a:t>
            </a:r>
            <a:endParaRPr lang="en-US" altLang="zh-CN" sz="1000" dirty="0">
              <a:solidFill>
                <a:srgbClr val="121212"/>
              </a:solidFill>
              <a:latin typeface="-apple-system"/>
            </a:endParaRPr>
          </a:p>
          <a:p>
            <a:pPr marL="171450" indent="-171450">
              <a:buFont typeface="Arial" panose="020B0604020202020204" pitchFamily="34" charset="0"/>
              <a:buChar char="•"/>
            </a:pPr>
            <a:r>
              <a:rPr lang="zh-CN" altLang="en-US" sz="1000" dirty="0"/>
              <a:t>合并 </a:t>
            </a:r>
            <a:r>
              <a:rPr lang="en-US" altLang="zh-CN" sz="1000" dirty="0"/>
              <a:t>class </a:t>
            </a:r>
            <a:r>
              <a:rPr lang="zh-CN" altLang="en-US" sz="1000" dirty="0"/>
              <a:t>和 </a:t>
            </a:r>
            <a:r>
              <a:rPr lang="en-US" altLang="zh-CN" sz="1000" dirty="0"/>
              <a:t>style</a:t>
            </a:r>
          </a:p>
          <a:p>
            <a:pPr marL="171450" indent="-171450">
              <a:buFont typeface="Arial" panose="020B0604020202020204" pitchFamily="34" charset="0"/>
              <a:buChar char="•"/>
            </a:pPr>
            <a:r>
              <a:rPr lang="zh-CN" altLang="en-US" sz="1000" dirty="0"/>
              <a:t>创建 </a:t>
            </a:r>
            <a:r>
              <a:rPr lang="en-US" altLang="zh-CN" sz="1000" dirty="0"/>
              <a:t>getter/setter</a:t>
            </a:r>
          </a:p>
          <a:p>
            <a:pPr marL="171450" indent="-171450">
              <a:buFont typeface="Arial" panose="020B0604020202020204" pitchFamily="34" charset="0"/>
              <a:buChar char="•"/>
            </a:pPr>
            <a:r>
              <a:rPr lang="en-US" altLang="zh-CN" sz="1000" dirty="0"/>
              <a:t> v-if / v-for / v-show </a:t>
            </a:r>
            <a:r>
              <a:rPr lang="zh-CN" altLang="en-US" sz="1000" dirty="0"/>
              <a:t>指令</a:t>
            </a:r>
            <a:endParaRPr lang="en-US" altLang="zh-CN" sz="1000" dirty="0"/>
          </a:p>
          <a:p>
            <a:pPr marL="171450" indent="-171450">
              <a:buFont typeface="Arial" panose="020B0604020202020204" pitchFamily="34" charset="0"/>
              <a:buChar char="•"/>
            </a:pPr>
            <a:r>
              <a:rPr lang="en-US" altLang="zh-CN" sz="1000" dirty="0"/>
              <a:t>…</a:t>
            </a:r>
          </a:p>
        </p:txBody>
      </p:sp>
      <p:sp>
        <p:nvSpPr>
          <p:cNvPr id="113" name="文本框 112">
            <a:extLst>
              <a:ext uri="{FF2B5EF4-FFF2-40B4-BE49-F238E27FC236}">
                <a16:creationId xmlns:a16="http://schemas.microsoft.com/office/drawing/2014/main" id="{80A5956B-F9A6-4D0D-8A16-DE7681146A90}"/>
              </a:ext>
            </a:extLst>
          </p:cNvPr>
          <p:cNvSpPr txBox="1"/>
          <p:nvPr/>
        </p:nvSpPr>
        <p:spPr>
          <a:xfrm>
            <a:off x="9702755" y="3787712"/>
            <a:ext cx="877163" cy="369332"/>
          </a:xfrm>
          <a:prstGeom prst="rect">
            <a:avLst/>
          </a:prstGeom>
          <a:noFill/>
        </p:spPr>
        <p:txBody>
          <a:bodyPr wrap="none" rtlCol="0">
            <a:spAutoFit/>
          </a:bodyPr>
          <a:lstStyle/>
          <a:p>
            <a:r>
              <a:rPr lang="zh-CN" altLang="en-US" dirty="0"/>
              <a:t>浏览器</a:t>
            </a:r>
          </a:p>
        </p:txBody>
      </p:sp>
      <p:sp>
        <p:nvSpPr>
          <p:cNvPr id="114" name="矩形 113">
            <a:extLst>
              <a:ext uri="{FF2B5EF4-FFF2-40B4-BE49-F238E27FC236}">
                <a16:creationId xmlns:a16="http://schemas.microsoft.com/office/drawing/2014/main" id="{54912454-59DE-4FBA-B64B-26BE56C0FE60}"/>
              </a:ext>
            </a:extLst>
          </p:cNvPr>
          <p:cNvSpPr/>
          <p:nvPr/>
        </p:nvSpPr>
        <p:spPr>
          <a:xfrm>
            <a:off x="4519894" y="4872216"/>
            <a:ext cx="748923" cy="261610"/>
          </a:xfrm>
          <a:prstGeom prst="rect">
            <a:avLst/>
          </a:prstGeom>
        </p:spPr>
        <p:txBody>
          <a:bodyPr wrap="none">
            <a:spAutoFit/>
          </a:bodyPr>
          <a:lstStyle/>
          <a:p>
            <a:r>
              <a:rPr lang="zh-CN" altLang="en-US" sz="1100" dirty="0">
                <a:solidFill>
                  <a:schemeClr val="accent5"/>
                </a:solidFill>
              </a:rPr>
              <a:t>手动调整</a:t>
            </a:r>
            <a:endParaRPr lang="en-US" altLang="zh-CN" sz="1100" dirty="0">
              <a:solidFill>
                <a:schemeClr val="accent5"/>
              </a:solidFill>
            </a:endParaRPr>
          </a:p>
        </p:txBody>
      </p:sp>
      <p:sp>
        <p:nvSpPr>
          <p:cNvPr id="115" name="文本框 114">
            <a:extLst>
              <a:ext uri="{FF2B5EF4-FFF2-40B4-BE49-F238E27FC236}">
                <a16:creationId xmlns:a16="http://schemas.microsoft.com/office/drawing/2014/main" id="{D91D6A3A-E318-46AD-847C-2A9B2E062B7F}"/>
              </a:ext>
            </a:extLst>
          </p:cNvPr>
          <p:cNvSpPr txBox="1"/>
          <p:nvPr/>
        </p:nvSpPr>
        <p:spPr>
          <a:xfrm>
            <a:off x="137844" y="3611543"/>
            <a:ext cx="689804" cy="369332"/>
          </a:xfrm>
          <a:prstGeom prst="rect">
            <a:avLst/>
          </a:prstGeom>
          <a:noFill/>
        </p:spPr>
        <p:txBody>
          <a:bodyPr wrap="none" rtlCol="0">
            <a:spAutoFit/>
          </a:bodyPr>
          <a:lstStyle/>
          <a:p>
            <a:r>
              <a:rPr lang="en-US" altLang="zh-CN" b="1" dirty="0">
                <a:highlight>
                  <a:srgbClr val="FF0000"/>
                </a:highlight>
              </a:rPr>
              <a:t>TOBE</a:t>
            </a:r>
            <a:endParaRPr lang="zh-CN" altLang="en-US" b="1" dirty="0">
              <a:highlight>
                <a:srgbClr val="FF0000"/>
              </a:highlight>
            </a:endParaRPr>
          </a:p>
        </p:txBody>
      </p:sp>
      <p:sp>
        <p:nvSpPr>
          <p:cNvPr id="116" name="文本框 115">
            <a:extLst>
              <a:ext uri="{FF2B5EF4-FFF2-40B4-BE49-F238E27FC236}">
                <a16:creationId xmlns:a16="http://schemas.microsoft.com/office/drawing/2014/main" id="{75337A61-6ECF-4C50-A19D-E867DE57B042}"/>
              </a:ext>
            </a:extLst>
          </p:cNvPr>
          <p:cNvSpPr txBox="1"/>
          <p:nvPr/>
        </p:nvSpPr>
        <p:spPr>
          <a:xfrm>
            <a:off x="2669919" y="4675532"/>
            <a:ext cx="2012740" cy="1631216"/>
          </a:xfrm>
          <a:prstGeom prst="rect">
            <a:avLst/>
          </a:prstGeom>
          <a:noFill/>
        </p:spPr>
        <p:txBody>
          <a:bodyPr wrap="square" rtlCol="0">
            <a:spAutoFit/>
          </a:bodyPr>
          <a:lstStyle/>
          <a:p>
            <a:r>
              <a:rPr lang="en-US" altLang="zh-CN" sz="1000" b="1" dirty="0">
                <a:solidFill>
                  <a:srgbClr val="FF3300"/>
                </a:solidFill>
              </a:rPr>
              <a:t>1</a:t>
            </a:r>
            <a:r>
              <a:rPr lang="zh-CN" altLang="en-US" sz="1000" b="1" dirty="0">
                <a:solidFill>
                  <a:srgbClr val="FF3300"/>
                </a:solidFill>
              </a:rPr>
              <a:t>，将一部分</a:t>
            </a:r>
            <a:r>
              <a:rPr lang="en-US" altLang="zh-CN" sz="1000" b="1" dirty="0" err="1">
                <a:solidFill>
                  <a:srgbClr val="FF3300"/>
                </a:solidFill>
              </a:rPr>
              <a:t>vue</a:t>
            </a:r>
            <a:r>
              <a:rPr lang="zh-CN" altLang="en-US" sz="1000" b="1" dirty="0">
                <a:solidFill>
                  <a:srgbClr val="FF3300"/>
                </a:solidFill>
              </a:rPr>
              <a:t>的能力集成到</a:t>
            </a:r>
            <a:r>
              <a:rPr lang="en-US" altLang="zh-CN" sz="1000" b="1" dirty="0">
                <a:solidFill>
                  <a:srgbClr val="FF3300"/>
                </a:solidFill>
              </a:rPr>
              <a:t>horizon</a:t>
            </a:r>
            <a:r>
              <a:rPr lang="zh-CN" altLang="en-US" sz="1000" b="1" dirty="0">
                <a:solidFill>
                  <a:srgbClr val="FF3300"/>
                </a:solidFill>
              </a:rPr>
              <a:t>中，减少</a:t>
            </a:r>
            <a:r>
              <a:rPr lang="en-US" altLang="zh-CN" sz="1000" b="1" dirty="0" err="1">
                <a:solidFill>
                  <a:srgbClr val="FF3300"/>
                </a:solidFill>
              </a:rPr>
              <a:t>vue</a:t>
            </a:r>
            <a:r>
              <a:rPr lang="zh-CN" altLang="en-US" sz="1000" b="1" dirty="0">
                <a:solidFill>
                  <a:srgbClr val="FF3300"/>
                </a:solidFill>
              </a:rPr>
              <a:t>源码切换到</a:t>
            </a:r>
            <a:r>
              <a:rPr lang="en-US" altLang="zh-CN" sz="1000" b="1" dirty="0">
                <a:solidFill>
                  <a:srgbClr val="FF3300"/>
                </a:solidFill>
              </a:rPr>
              <a:t>horizon</a:t>
            </a:r>
            <a:r>
              <a:rPr lang="zh-CN" altLang="en-US" sz="1000" b="1" dirty="0">
                <a:solidFill>
                  <a:srgbClr val="FF3300"/>
                </a:solidFill>
              </a:rPr>
              <a:t>的工作量</a:t>
            </a:r>
            <a:endParaRPr lang="en-US" altLang="zh-CN" sz="1000" b="1" dirty="0">
              <a:solidFill>
                <a:srgbClr val="FF3300"/>
              </a:solidFill>
            </a:endParaRPr>
          </a:p>
          <a:p>
            <a:endParaRPr lang="en-US" altLang="zh-CN" sz="1000" b="1" dirty="0">
              <a:solidFill>
                <a:srgbClr val="FF3300"/>
              </a:solidFill>
            </a:endParaRPr>
          </a:p>
          <a:p>
            <a:r>
              <a:rPr lang="en-US" altLang="zh-CN" sz="1000" b="1" dirty="0">
                <a:solidFill>
                  <a:srgbClr val="FF3300"/>
                </a:solidFill>
              </a:rPr>
              <a:t>2</a:t>
            </a:r>
            <a:r>
              <a:rPr lang="zh-CN" altLang="en-US" sz="1000" b="1" dirty="0">
                <a:solidFill>
                  <a:srgbClr val="FF3300"/>
                </a:solidFill>
              </a:rPr>
              <a:t>，生成</a:t>
            </a:r>
            <a:r>
              <a:rPr lang="en-US" altLang="zh-CN" sz="1000" b="1" dirty="0">
                <a:solidFill>
                  <a:srgbClr val="FF3300"/>
                </a:solidFill>
              </a:rPr>
              <a:t>.horizon</a:t>
            </a:r>
            <a:r>
              <a:rPr lang="zh-CN" altLang="en-US" sz="1000" b="1" dirty="0">
                <a:solidFill>
                  <a:srgbClr val="FF3300"/>
                </a:solidFill>
              </a:rPr>
              <a:t>文件替代</a:t>
            </a:r>
            <a:r>
              <a:rPr lang="en-US" altLang="zh-CN" sz="1000" b="1" dirty="0" err="1">
                <a:solidFill>
                  <a:srgbClr val="FF3300"/>
                </a:solidFill>
              </a:rPr>
              <a:t>jsx</a:t>
            </a:r>
            <a:r>
              <a:rPr lang="zh-CN" altLang="en-US" sz="1000" b="1" dirty="0">
                <a:solidFill>
                  <a:srgbClr val="FF3300"/>
                </a:solidFill>
              </a:rPr>
              <a:t>。一个新的中间态来支撑后续</a:t>
            </a:r>
            <a:r>
              <a:rPr lang="en-US" altLang="zh-CN" sz="1000" b="1" dirty="0" err="1">
                <a:solidFill>
                  <a:srgbClr val="FF3300"/>
                </a:solidFill>
              </a:rPr>
              <a:t>vue</a:t>
            </a:r>
            <a:r>
              <a:rPr lang="zh-CN" altLang="en-US" sz="1000" b="1" dirty="0">
                <a:solidFill>
                  <a:srgbClr val="FF3300"/>
                </a:solidFill>
              </a:rPr>
              <a:t>切换</a:t>
            </a:r>
            <a:r>
              <a:rPr lang="en-US" altLang="zh-CN" sz="1000" b="1" dirty="0">
                <a:solidFill>
                  <a:srgbClr val="FF3300"/>
                </a:solidFill>
              </a:rPr>
              <a:t>, Horizon</a:t>
            </a:r>
            <a:r>
              <a:rPr lang="zh-CN" altLang="en-US" sz="1000" b="1" dirty="0">
                <a:solidFill>
                  <a:srgbClr val="FF3300"/>
                </a:solidFill>
              </a:rPr>
              <a:t>自身特性。</a:t>
            </a:r>
            <a:endParaRPr lang="en-US" altLang="zh-CN" sz="1000" b="1" dirty="0">
              <a:solidFill>
                <a:srgbClr val="FF3300"/>
              </a:solidFill>
            </a:endParaRPr>
          </a:p>
          <a:p>
            <a:endParaRPr lang="en-US" altLang="zh-CN" sz="1000" b="1" dirty="0">
              <a:solidFill>
                <a:srgbClr val="FF3300"/>
              </a:solidFill>
            </a:endParaRPr>
          </a:p>
          <a:p>
            <a:r>
              <a:rPr lang="en-US" altLang="zh-CN" sz="1000" b="1" dirty="0">
                <a:solidFill>
                  <a:srgbClr val="FF3300"/>
                </a:solidFill>
              </a:rPr>
              <a:t>3. </a:t>
            </a:r>
            <a:r>
              <a:rPr lang="zh-CN" altLang="en-US" sz="1000" b="1" dirty="0">
                <a:solidFill>
                  <a:srgbClr val="FF3300"/>
                </a:solidFill>
              </a:rPr>
              <a:t>保持原有的类型提示和提升转换后代码的可读性</a:t>
            </a:r>
          </a:p>
        </p:txBody>
      </p:sp>
      <p:sp>
        <p:nvSpPr>
          <p:cNvPr id="118" name="文本框 117">
            <a:extLst>
              <a:ext uri="{FF2B5EF4-FFF2-40B4-BE49-F238E27FC236}">
                <a16:creationId xmlns:a16="http://schemas.microsoft.com/office/drawing/2014/main" id="{68E8B2E6-ABEA-4F8F-9950-F34BE7672557}"/>
              </a:ext>
            </a:extLst>
          </p:cNvPr>
          <p:cNvSpPr txBox="1"/>
          <p:nvPr/>
        </p:nvSpPr>
        <p:spPr>
          <a:xfrm>
            <a:off x="3065602" y="3695433"/>
            <a:ext cx="646331" cy="276999"/>
          </a:xfrm>
          <a:prstGeom prst="rect">
            <a:avLst/>
          </a:prstGeom>
          <a:solidFill>
            <a:srgbClr val="00B050"/>
          </a:solidFill>
        </p:spPr>
        <p:txBody>
          <a:bodyPr wrap="none" rtlCol="0">
            <a:spAutoFit/>
          </a:bodyPr>
          <a:lstStyle/>
          <a:p>
            <a:r>
              <a:rPr lang="zh-CN" altLang="en-US" sz="1200" dirty="0"/>
              <a:t>转换一</a:t>
            </a:r>
          </a:p>
        </p:txBody>
      </p:sp>
      <p:sp>
        <p:nvSpPr>
          <p:cNvPr id="119" name="文本框 118">
            <a:extLst>
              <a:ext uri="{FF2B5EF4-FFF2-40B4-BE49-F238E27FC236}">
                <a16:creationId xmlns:a16="http://schemas.microsoft.com/office/drawing/2014/main" id="{5540DD1E-B43F-4833-8C9E-78F4F2C6355E}"/>
              </a:ext>
            </a:extLst>
          </p:cNvPr>
          <p:cNvSpPr txBox="1"/>
          <p:nvPr/>
        </p:nvSpPr>
        <p:spPr>
          <a:xfrm>
            <a:off x="7672318" y="3709103"/>
            <a:ext cx="646331" cy="276999"/>
          </a:xfrm>
          <a:prstGeom prst="rect">
            <a:avLst/>
          </a:prstGeom>
          <a:solidFill>
            <a:srgbClr val="00B050"/>
          </a:solidFill>
        </p:spPr>
        <p:txBody>
          <a:bodyPr wrap="none" rtlCol="0">
            <a:spAutoFit/>
          </a:bodyPr>
          <a:lstStyle/>
          <a:p>
            <a:r>
              <a:rPr lang="zh-CN" altLang="en-US" sz="1200" dirty="0"/>
              <a:t>转换二</a:t>
            </a:r>
          </a:p>
        </p:txBody>
      </p:sp>
    </p:spTree>
    <p:extLst>
      <p:ext uri="{BB962C8B-B14F-4D97-AF65-F5344CB8AC3E}">
        <p14:creationId xmlns:p14="http://schemas.microsoft.com/office/powerpoint/2010/main" val="1114436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E497C1-01E1-4445-B8D4-B06E017E038E}"/>
              </a:ext>
            </a:extLst>
          </p:cNvPr>
          <p:cNvSpPr txBox="1"/>
          <p:nvPr/>
        </p:nvSpPr>
        <p:spPr>
          <a:xfrm>
            <a:off x="1853967" y="1098958"/>
            <a:ext cx="6581995" cy="2031325"/>
          </a:xfrm>
          <a:prstGeom prst="rect">
            <a:avLst/>
          </a:prstGeom>
          <a:noFill/>
        </p:spPr>
        <p:txBody>
          <a:bodyPr wrap="none" rtlCol="0">
            <a:spAutoFit/>
          </a:bodyPr>
          <a:lstStyle/>
          <a:p>
            <a:r>
              <a:rPr lang="zh-CN" altLang="en-US" dirty="0"/>
              <a:t>计划：</a:t>
            </a:r>
            <a:endParaRPr lang="en-US" altLang="zh-CN" dirty="0"/>
          </a:p>
          <a:p>
            <a:pPr marL="342900" indent="-342900">
              <a:buAutoNum type="arabicPeriod"/>
            </a:pPr>
            <a:r>
              <a:rPr lang="zh-CN" altLang="en-US" dirty="0"/>
              <a:t>以产品实际工程为验证模板，继续验证</a:t>
            </a:r>
            <a:r>
              <a:rPr lang="en-US" altLang="zh-CN" dirty="0" err="1"/>
              <a:t>eview</a:t>
            </a:r>
            <a:r>
              <a:rPr lang="zh-CN" altLang="en-US" dirty="0"/>
              <a:t> </a:t>
            </a:r>
            <a:r>
              <a:rPr lang="en-US" altLang="zh-CN" dirty="0"/>
              <a:t>proxy</a:t>
            </a:r>
            <a:r>
              <a:rPr lang="zh-CN" altLang="en-US" dirty="0"/>
              <a:t>的能力</a:t>
            </a:r>
            <a:endParaRPr lang="en-US" altLang="zh-CN" dirty="0"/>
          </a:p>
          <a:p>
            <a:pPr marL="342900" indent="-342900">
              <a:buAutoNum type="arabicPeriod"/>
            </a:pPr>
            <a:r>
              <a:rPr lang="en-US" altLang="zh-CN" dirty="0"/>
              <a:t> </a:t>
            </a:r>
            <a:br>
              <a:rPr lang="en-US" altLang="zh-CN" dirty="0"/>
            </a:br>
            <a:r>
              <a:rPr lang="en-US" altLang="zh-CN" dirty="0"/>
              <a:t>1,</a:t>
            </a:r>
            <a:r>
              <a:rPr lang="zh-CN" altLang="en-US" dirty="0"/>
              <a:t> 定义一个</a:t>
            </a:r>
            <a:r>
              <a:rPr lang="en-US" altLang="zh-CN" dirty="0"/>
              <a:t>.</a:t>
            </a:r>
            <a:r>
              <a:rPr lang="en-US" altLang="zh-CN" dirty="0" err="1"/>
              <a:t>hr</a:t>
            </a:r>
            <a:r>
              <a:rPr lang="en-US" altLang="zh-CN" dirty="0"/>
              <a:t>(</a:t>
            </a:r>
            <a:r>
              <a:rPr lang="en-US" altLang="zh-CN" dirty="0" err="1"/>
              <a:t>hoirzon</a:t>
            </a:r>
            <a:r>
              <a:rPr lang="en-US" altLang="zh-CN" dirty="0"/>
              <a:t>)</a:t>
            </a:r>
            <a:r>
              <a:rPr lang="zh-CN" altLang="en-US" dirty="0"/>
              <a:t>格式，支持</a:t>
            </a:r>
            <a:r>
              <a:rPr lang="en-US" altLang="zh-CN" dirty="0" err="1"/>
              <a:t>ts</a:t>
            </a:r>
            <a:r>
              <a:rPr lang="zh-CN" altLang="en-US" dirty="0"/>
              <a:t>，支持一部分</a:t>
            </a:r>
            <a:r>
              <a:rPr lang="en-US" altLang="zh-CN" dirty="0" err="1"/>
              <a:t>vue</a:t>
            </a:r>
            <a:r>
              <a:rPr lang="zh-CN" altLang="en-US" dirty="0"/>
              <a:t>语法糖</a:t>
            </a:r>
            <a:r>
              <a:rPr lang="en-US" altLang="zh-CN" dirty="0"/>
              <a:t> </a:t>
            </a:r>
            <a:br>
              <a:rPr lang="en-US" altLang="zh-CN" dirty="0"/>
            </a:br>
            <a:r>
              <a:rPr lang="en-US" altLang="zh-CN" dirty="0"/>
              <a:t>2,</a:t>
            </a:r>
            <a:r>
              <a:rPr lang="zh-CN" altLang="en-US" dirty="0"/>
              <a:t> 在</a:t>
            </a:r>
            <a:r>
              <a:rPr lang="en-US" altLang="zh-CN" dirty="0"/>
              <a:t>horizon</a:t>
            </a:r>
            <a:r>
              <a:rPr lang="zh-CN" altLang="en-US" dirty="0"/>
              <a:t>引擎中支持</a:t>
            </a:r>
            <a:r>
              <a:rPr lang="en-US" altLang="zh-CN" dirty="0"/>
              <a:t>.</a:t>
            </a:r>
            <a:r>
              <a:rPr lang="en-US" altLang="zh-CN" dirty="0" err="1"/>
              <a:t>hin</a:t>
            </a:r>
            <a:r>
              <a:rPr lang="zh-CN" altLang="en-US" dirty="0"/>
              <a:t>格式的编译和</a:t>
            </a:r>
            <a:r>
              <a:rPr lang="en-US" altLang="zh-CN" dirty="0"/>
              <a:t>runtime </a:t>
            </a:r>
            <a:br>
              <a:rPr lang="en-US" altLang="zh-CN" dirty="0"/>
            </a:br>
            <a:r>
              <a:rPr lang="en-US" altLang="zh-CN" dirty="0"/>
              <a:t>3, </a:t>
            </a:r>
            <a:r>
              <a:rPr lang="zh-CN" altLang="en-US" dirty="0"/>
              <a:t>支持从 </a:t>
            </a:r>
            <a:r>
              <a:rPr lang="en-US" altLang="zh-CN" dirty="0"/>
              <a:t>.</a:t>
            </a:r>
            <a:r>
              <a:rPr lang="en-US" altLang="zh-CN" dirty="0" err="1"/>
              <a:t>vue</a:t>
            </a:r>
            <a:r>
              <a:rPr lang="en-US" altLang="zh-CN" dirty="0"/>
              <a:t> </a:t>
            </a:r>
            <a:r>
              <a:rPr lang="zh-CN" altLang="en-US" dirty="0"/>
              <a:t>一次性转化为 </a:t>
            </a:r>
            <a:r>
              <a:rPr lang="en-US" altLang="zh-CN" dirty="0"/>
              <a:t>.</a:t>
            </a:r>
            <a:r>
              <a:rPr lang="en-US" altLang="zh-CN" dirty="0" err="1"/>
              <a:t>hr</a:t>
            </a:r>
            <a:r>
              <a:rPr lang="zh-CN" altLang="en-US" dirty="0"/>
              <a:t>，以后均工作在 </a:t>
            </a:r>
            <a:r>
              <a:rPr lang="en-US" altLang="zh-CN" dirty="0"/>
              <a:t>.</a:t>
            </a:r>
            <a:r>
              <a:rPr lang="en-US" altLang="zh-CN" dirty="0" err="1"/>
              <a:t>hr</a:t>
            </a:r>
            <a:r>
              <a:rPr lang="en-US" altLang="zh-CN" dirty="0"/>
              <a:t> </a:t>
            </a:r>
            <a:r>
              <a:rPr lang="zh-CN" altLang="en-US" dirty="0"/>
              <a:t>上</a:t>
            </a:r>
            <a:endParaRPr lang="en-US" altLang="zh-CN" dirty="0"/>
          </a:p>
          <a:p>
            <a:r>
              <a:rPr lang="en-US" altLang="zh-CN" dirty="0"/>
              <a:t>       4, one-shot </a:t>
            </a:r>
            <a:r>
              <a:rPr lang="en-US" altLang="zh-CN" dirty="0" err="1"/>
              <a:t>transpiler</a:t>
            </a:r>
            <a:endParaRPr lang="en-US" altLang="zh-CN" dirty="0"/>
          </a:p>
        </p:txBody>
      </p:sp>
    </p:spTree>
    <p:extLst>
      <p:ext uri="{BB962C8B-B14F-4D97-AF65-F5344CB8AC3E}">
        <p14:creationId xmlns:p14="http://schemas.microsoft.com/office/powerpoint/2010/main" val="242973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503" y="-17401"/>
            <a:ext cx="10850734" cy="576014"/>
          </a:xfrm>
          <a:prstGeom prst="rect">
            <a:avLst/>
          </a:prstGeom>
        </p:spPr>
        <p:txBody>
          <a:bodyPr anchor="ct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defTabSz="1187323"/>
            <a:r>
              <a:rPr lang="en-US" altLang="zh-CN" sz="2199" b="1" dirty="0">
                <a:solidFill>
                  <a:srgbClr val="C00000"/>
                </a:solidFill>
                <a:latin typeface="微软雅黑" panose="020B0503020204020204" pitchFamily="34" charset="-122"/>
                <a:ea typeface="微软雅黑" panose="020B0503020204020204" pitchFamily="34" charset="-122"/>
              </a:rPr>
              <a:t>VUE</a:t>
            </a:r>
            <a:r>
              <a:rPr lang="zh-CN" altLang="en-US" sz="2199" b="1" dirty="0">
                <a:solidFill>
                  <a:srgbClr val="C00000"/>
                </a:solidFill>
                <a:latin typeface="微软雅黑" panose="020B0503020204020204" pitchFamily="34" charset="-122"/>
                <a:ea typeface="微软雅黑" panose="020B0503020204020204" pitchFamily="34" charset="-122"/>
              </a:rPr>
              <a:t>应用切换到</a:t>
            </a:r>
            <a:r>
              <a:rPr lang="en-US" altLang="zh-CN" sz="2199" b="1" dirty="0">
                <a:solidFill>
                  <a:srgbClr val="C00000"/>
                </a:solidFill>
                <a:latin typeface="微软雅黑" panose="020B0503020204020204" pitchFamily="34" charset="-122"/>
                <a:ea typeface="微软雅黑" panose="020B0503020204020204" pitchFamily="34" charset="-122"/>
              </a:rPr>
              <a:t>Horizon</a:t>
            </a:r>
            <a:r>
              <a:rPr lang="zh-CN" altLang="en-US" sz="2199" b="1" dirty="0">
                <a:solidFill>
                  <a:srgbClr val="C00000"/>
                </a:solidFill>
                <a:latin typeface="微软雅黑" panose="020B0503020204020204" pitchFamily="34" charset="-122"/>
                <a:ea typeface="微软雅黑" panose="020B0503020204020204" pitchFamily="34" charset="-122"/>
              </a:rPr>
              <a:t>框架：支撑各产品快速、低工作量上车</a:t>
            </a:r>
            <a:r>
              <a:rPr lang="en-US" altLang="zh-CN" sz="2199" b="1" dirty="0">
                <a:solidFill>
                  <a:srgbClr val="C00000"/>
                </a:solidFill>
                <a:latin typeface="微软雅黑" panose="020B0503020204020204" pitchFamily="34" charset="-122"/>
                <a:ea typeface="微软雅黑" panose="020B0503020204020204" pitchFamily="34" charset="-122"/>
              </a:rPr>
              <a:t>Horizon</a:t>
            </a:r>
            <a:r>
              <a:rPr lang="zh-CN" altLang="en-US" sz="2199" b="1" dirty="0">
                <a:solidFill>
                  <a:srgbClr val="C00000"/>
                </a:solidFill>
                <a:latin typeface="微软雅黑" panose="020B0503020204020204" pitchFamily="34" charset="-122"/>
                <a:ea typeface="微软雅黑" panose="020B0503020204020204" pitchFamily="34" charset="-122"/>
              </a:rPr>
              <a:t>框架</a:t>
            </a:r>
          </a:p>
        </p:txBody>
      </p:sp>
      <p:sp>
        <p:nvSpPr>
          <p:cNvPr id="88" name="Rectangle 87">
            <a:extLst>
              <a:ext uri="{FF2B5EF4-FFF2-40B4-BE49-F238E27FC236}">
                <a16:creationId xmlns:a16="http://schemas.microsoft.com/office/drawing/2014/main" id="{F4594E99-DD04-4C8B-B95C-1A3C8130C1DE}"/>
              </a:ext>
            </a:extLst>
          </p:cNvPr>
          <p:cNvSpPr/>
          <p:nvPr/>
        </p:nvSpPr>
        <p:spPr>
          <a:xfrm>
            <a:off x="297563" y="2177229"/>
            <a:ext cx="1111879" cy="287639"/>
          </a:xfrm>
          <a:prstGeom prst="rect">
            <a:avLst/>
          </a:prstGeom>
          <a:solidFill>
            <a:srgbClr val="4472C4"/>
          </a:solidFill>
          <a:ln w="12700" cap="flat" cmpd="sng" algn="ctr">
            <a:noFill/>
            <a:prstDash val="solid"/>
            <a:miter lim="800000"/>
          </a:ln>
          <a:effectLst/>
        </p:spPr>
        <p:txBody>
          <a:bodyPr rtlCol="0" anchor="ctr"/>
          <a:lstStyle/>
          <a:p>
            <a:pPr algn="ctr" defTabSz="914034">
              <a:defRPr/>
            </a:pPr>
            <a:r>
              <a:rPr lang="en-US" sz="1100" kern="0" dirty="0">
                <a:solidFill>
                  <a:prstClr val="white"/>
                </a:solidFill>
                <a:latin typeface="微软雅黑" panose="020B0503020204020204" pitchFamily="34" charset="-122"/>
                <a:ea typeface="微软雅黑" panose="020B0503020204020204" pitchFamily="34" charset="-122"/>
              </a:rPr>
              <a:t>VUE3</a:t>
            </a:r>
            <a:r>
              <a:rPr lang="zh-CN" altLang="en-US" sz="1100" kern="0" dirty="0">
                <a:solidFill>
                  <a:prstClr val="white"/>
                </a:solidFill>
                <a:latin typeface="微软雅黑" panose="020B0503020204020204" pitchFamily="34" charset="-122"/>
                <a:ea typeface="微软雅黑" panose="020B0503020204020204" pitchFamily="34" charset="-122"/>
              </a:rPr>
              <a:t>业务代码</a:t>
            </a:r>
            <a:endParaRPr lang="en-US" sz="1100" kern="0" dirty="0">
              <a:solidFill>
                <a:prstClr val="white"/>
              </a:solidFill>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B1B23543-7215-4BB6-8C5B-10F99877BE44}"/>
              </a:ext>
            </a:extLst>
          </p:cNvPr>
          <p:cNvSpPr/>
          <p:nvPr/>
        </p:nvSpPr>
        <p:spPr>
          <a:xfrm>
            <a:off x="253782" y="2754427"/>
            <a:ext cx="2998531" cy="362437"/>
          </a:xfrm>
          <a:prstGeom prst="rect">
            <a:avLst/>
          </a:prstGeom>
          <a:solidFill>
            <a:srgbClr val="C00000"/>
          </a:solidFill>
          <a:ln w="12700" cap="flat" cmpd="sng" algn="ctr">
            <a:noFill/>
            <a:prstDash val="solid"/>
            <a:miter lim="800000"/>
          </a:ln>
          <a:effectLst/>
        </p:spPr>
        <p:txBody>
          <a:bodyPr rtlCol="0" anchor="ctr" anchorCtr="0"/>
          <a:lstStyle/>
          <a:p>
            <a:pPr algn="ctr" defTabSz="914034">
              <a:defRPr/>
            </a:pPr>
            <a:r>
              <a:rPr lang="en-US" sz="1100" kern="0" dirty="0">
                <a:solidFill>
                  <a:prstClr val="white"/>
                </a:solidFill>
                <a:latin typeface="微软雅黑" panose="020B0503020204020204" pitchFamily="34" charset="-122"/>
                <a:ea typeface="微软雅黑" panose="020B0503020204020204" pitchFamily="34" charset="-122"/>
              </a:rPr>
              <a:t>Horizon</a:t>
            </a:r>
            <a:r>
              <a:rPr lang="zh-CN" altLang="en-US" sz="1100" kern="0" dirty="0">
                <a:solidFill>
                  <a:prstClr val="white"/>
                </a:solidFill>
                <a:latin typeface="微软雅黑" panose="020B0503020204020204" pitchFamily="34" charset="-122"/>
                <a:ea typeface="微软雅黑" panose="020B0503020204020204" pitchFamily="34" charset="-122"/>
              </a:rPr>
              <a:t>转换工具</a:t>
            </a:r>
            <a:endParaRPr lang="en-US" sz="1100" kern="0" dirty="0">
              <a:solidFill>
                <a:prstClr val="white"/>
              </a:solidFill>
              <a:latin typeface="微软雅黑" panose="020B0503020204020204" pitchFamily="34" charset="-122"/>
              <a:ea typeface="微软雅黑" panose="020B0503020204020204" pitchFamily="34" charset="-122"/>
            </a:endParaRPr>
          </a:p>
        </p:txBody>
      </p:sp>
      <p:sp>
        <p:nvSpPr>
          <p:cNvPr id="117" name="TextBox 116">
            <a:extLst>
              <a:ext uri="{FF2B5EF4-FFF2-40B4-BE49-F238E27FC236}">
                <a16:creationId xmlns:a16="http://schemas.microsoft.com/office/drawing/2014/main" id="{C41B65BB-76AE-41B6-B8FF-3CFF5A3E1612}"/>
              </a:ext>
            </a:extLst>
          </p:cNvPr>
          <p:cNvSpPr txBox="1"/>
          <p:nvPr/>
        </p:nvSpPr>
        <p:spPr>
          <a:xfrm>
            <a:off x="70503" y="840611"/>
            <a:ext cx="591090" cy="261507"/>
          </a:xfrm>
          <a:prstGeom prst="rect">
            <a:avLst/>
          </a:prstGeom>
          <a:solidFill>
            <a:schemeClr val="tx2"/>
          </a:solidFill>
        </p:spPr>
        <p:txBody>
          <a:bodyPr wrap="square" lIns="0" tIns="0" rIns="0" bIns="0" rtlCol="0" anchor="ctr" anchorCtr="0">
            <a:noAutofit/>
          </a:bodyPr>
          <a:lstStyle/>
          <a:p>
            <a:pPr defTabSz="914112">
              <a:lnSpc>
                <a:spcPct val="120000"/>
              </a:lnSpc>
            </a:pPr>
            <a:r>
              <a:rPr kumimoji="1" lang="zh-CN" altLang="en-US" sz="1399" b="1" dirty="0">
                <a:solidFill>
                  <a:srgbClr val="1D1D1A"/>
                </a:solidFill>
                <a:latin typeface="Microsoft YaHei" panose="020B0503020204020204" pitchFamily="34" charset="-122"/>
                <a:ea typeface="Microsoft YaHei" panose="020B0503020204020204" pitchFamily="34" charset="-122"/>
              </a:rPr>
              <a:t> 目标：</a:t>
            </a:r>
            <a:endParaRPr kumimoji="1" lang="en-US" altLang="zh-CN" sz="1399" b="1" dirty="0">
              <a:solidFill>
                <a:srgbClr val="1D1D1A"/>
              </a:solidFill>
              <a:latin typeface="Microsoft YaHei" panose="020B0503020204020204" pitchFamily="34" charset="-122"/>
              <a:ea typeface="Microsoft YaHei" panose="020B0503020204020204" pitchFamily="34" charset="-122"/>
            </a:endParaRPr>
          </a:p>
        </p:txBody>
      </p:sp>
      <p:sp>
        <p:nvSpPr>
          <p:cNvPr id="126" name="TextBox 125">
            <a:extLst>
              <a:ext uri="{FF2B5EF4-FFF2-40B4-BE49-F238E27FC236}">
                <a16:creationId xmlns:a16="http://schemas.microsoft.com/office/drawing/2014/main" id="{6C09C0A3-B486-4AE4-A233-29B8FC105F4E}"/>
              </a:ext>
            </a:extLst>
          </p:cNvPr>
          <p:cNvSpPr txBox="1"/>
          <p:nvPr/>
        </p:nvSpPr>
        <p:spPr>
          <a:xfrm>
            <a:off x="246576" y="3378677"/>
            <a:ext cx="1331274" cy="169211"/>
          </a:xfrm>
          <a:prstGeom prst="rect">
            <a:avLst/>
          </a:prstGeom>
          <a:solidFill>
            <a:schemeClr val="tx2"/>
          </a:solidFill>
        </p:spPr>
        <p:txBody>
          <a:bodyPr wrap="square" lIns="0" tIns="0" rIns="0" bIns="0" rtlCol="0">
            <a:spAutoFit/>
          </a:bodyPr>
          <a:lstStyle/>
          <a:p>
            <a:pPr defTabSz="914112"/>
            <a:r>
              <a:rPr kumimoji="1" lang="en-US" altLang="zh-CN" sz="1100" dirty="0">
                <a:solidFill>
                  <a:srgbClr val="C00000"/>
                </a:solidFill>
                <a:latin typeface="Microsoft YaHei" panose="020B0503020204020204" pitchFamily="34" charset="-122"/>
                <a:ea typeface="Microsoft YaHei" panose="020B0503020204020204" pitchFamily="34" charset="-122"/>
              </a:rPr>
              <a:t>.</a:t>
            </a:r>
            <a:r>
              <a:rPr kumimoji="1" lang="en-US" altLang="zh-CN" sz="1100" dirty="0" err="1">
                <a:solidFill>
                  <a:srgbClr val="C00000"/>
                </a:solidFill>
                <a:latin typeface="Microsoft YaHei" panose="020B0503020204020204" pitchFamily="34" charset="-122"/>
                <a:ea typeface="Microsoft YaHei" panose="020B0503020204020204" pitchFamily="34" charset="-122"/>
              </a:rPr>
              <a:t>vue</a:t>
            </a:r>
            <a:r>
              <a:rPr kumimoji="1" lang="zh-CN" altLang="en-US" sz="1100" dirty="0">
                <a:solidFill>
                  <a:srgbClr val="C00000"/>
                </a:solidFill>
                <a:latin typeface="Microsoft YaHei" panose="020B0503020204020204" pitchFamily="34" charset="-122"/>
                <a:ea typeface="Microsoft YaHei" panose="020B0503020204020204" pitchFamily="34" charset="-122"/>
              </a:rPr>
              <a:t>文件转化为</a:t>
            </a:r>
            <a:r>
              <a:rPr kumimoji="1" lang="en-US" altLang="zh-CN" sz="1100" dirty="0" err="1">
                <a:solidFill>
                  <a:srgbClr val="C00000"/>
                </a:solidFill>
                <a:latin typeface="Microsoft YaHei" panose="020B0503020204020204" pitchFamily="34" charset="-122"/>
                <a:ea typeface="Microsoft YaHei" panose="020B0503020204020204" pitchFamily="34" charset="-122"/>
              </a:rPr>
              <a:t>jsx</a:t>
            </a:r>
            <a:endParaRPr kumimoji="1" lang="zh-CN" altLang="en-US" sz="1100" dirty="0">
              <a:solidFill>
                <a:srgbClr val="C00000"/>
              </a:solidFill>
              <a:latin typeface="Microsoft YaHei" panose="020B0503020204020204" pitchFamily="34" charset="-122"/>
              <a:ea typeface="Microsoft YaHei" panose="020B0503020204020204" pitchFamily="34" charset="-122"/>
            </a:endParaRPr>
          </a:p>
        </p:txBody>
      </p:sp>
      <p:sp>
        <p:nvSpPr>
          <p:cNvPr id="144" name="Rectangle 143">
            <a:extLst>
              <a:ext uri="{FF2B5EF4-FFF2-40B4-BE49-F238E27FC236}">
                <a16:creationId xmlns:a16="http://schemas.microsoft.com/office/drawing/2014/main" id="{A8571035-E819-4341-B605-51B344512563}"/>
              </a:ext>
            </a:extLst>
          </p:cNvPr>
          <p:cNvSpPr/>
          <p:nvPr/>
        </p:nvSpPr>
        <p:spPr>
          <a:xfrm>
            <a:off x="297564" y="3641094"/>
            <a:ext cx="1280286" cy="325118"/>
          </a:xfrm>
          <a:prstGeom prst="rect">
            <a:avLst/>
          </a:prstGeom>
          <a:solidFill>
            <a:srgbClr val="92D050"/>
          </a:solidFill>
          <a:ln w="12700" cap="flat" cmpd="sng" algn="ctr">
            <a:noFill/>
            <a:prstDash val="solid"/>
            <a:miter lim="800000"/>
          </a:ln>
          <a:effectLst/>
        </p:spPr>
        <p:txBody>
          <a:bodyPr rtlCol="0" anchor="ctr"/>
          <a:lstStyle/>
          <a:p>
            <a:pPr algn="ctr" defTabSz="914034">
              <a:defRPr/>
            </a:pPr>
            <a:r>
              <a:rPr lang="en-US" altLang="zh-CN" sz="1100" kern="0" dirty="0">
                <a:solidFill>
                  <a:prstClr val="white"/>
                </a:solidFill>
                <a:latin typeface="微软雅黑" panose="020B0503020204020204" pitchFamily="34" charset="-122"/>
                <a:ea typeface="微软雅黑" panose="020B0503020204020204" pitchFamily="34" charset="-122"/>
              </a:rPr>
              <a:t>Horizon</a:t>
            </a:r>
            <a:r>
              <a:rPr lang="zh-CN" altLang="en-US" sz="1100" kern="0" dirty="0">
                <a:solidFill>
                  <a:prstClr val="white"/>
                </a:solidFill>
                <a:latin typeface="微软雅黑" panose="020B0503020204020204" pitchFamily="34" charset="-122"/>
                <a:ea typeface="微软雅黑" panose="020B0503020204020204" pitchFamily="34" charset="-122"/>
              </a:rPr>
              <a:t>代码</a:t>
            </a:r>
            <a:endParaRPr lang="en-US" altLang="zh-CN" sz="1100" kern="0" dirty="0">
              <a:solidFill>
                <a:prstClr val="white"/>
              </a:solidFill>
              <a:latin typeface="微软雅黑" panose="020B0503020204020204" pitchFamily="34" charset="-122"/>
              <a:ea typeface="微软雅黑" panose="020B0503020204020204" pitchFamily="34" charset="-122"/>
            </a:endParaRPr>
          </a:p>
          <a:p>
            <a:pPr algn="ctr" defTabSz="914034">
              <a:defRPr/>
            </a:pPr>
            <a:r>
              <a:rPr lang="zh-CN" altLang="en-US" sz="1100" kern="0" dirty="0">
                <a:solidFill>
                  <a:prstClr val="white"/>
                </a:solidFill>
                <a:latin typeface="微软雅黑" panose="020B0503020204020204" pitchFamily="34" charset="-122"/>
                <a:ea typeface="微软雅黑" panose="020B0503020204020204" pitchFamily="34" charset="-122"/>
              </a:rPr>
              <a:t>（</a:t>
            </a:r>
            <a:r>
              <a:rPr lang="en-US" altLang="zh-CN" sz="1100" kern="0" dirty="0">
                <a:solidFill>
                  <a:prstClr val="white"/>
                </a:solidFill>
                <a:latin typeface="微软雅黑" panose="020B0503020204020204" pitchFamily="34" charset="-122"/>
                <a:ea typeface="微软雅黑" panose="020B0503020204020204" pitchFamily="34" charset="-122"/>
              </a:rPr>
              <a:t> </a:t>
            </a:r>
            <a:r>
              <a:rPr lang="zh-CN" altLang="en-US" sz="1100" b="1" kern="0" dirty="0">
                <a:solidFill>
                  <a:prstClr val="white"/>
                </a:solidFill>
                <a:latin typeface="微软雅黑" panose="020B0503020204020204" pitchFamily="34" charset="-122"/>
                <a:ea typeface="微软雅黑" panose="020B0503020204020204" pitchFamily="34" charset="-122"/>
              </a:rPr>
              <a:t>转化率</a:t>
            </a:r>
            <a:r>
              <a:rPr lang="en-US" altLang="zh-CN" sz="1100" b="1" kern="0" dirty="0">
                <a:solidFill>
                  <a:prstClr val="white"/>
                </a:solidFill>
                <a:latin typeface="微软雅黑" panose="020B0503020204020204" pitchFamily="34" charset="-122"/>
                <a:ea typeface="微软雅黑" panose="020B0503020204020204" pitchFamily="34" charset="-122"/>
              </a:rPr>
              <a:t>&gt;70% </a:t>
            </a:r>
            <a:r>
              <a:rPr lang="zh-CN" altLang="en-US" sz="1100" kern="0" dirty="0">
                <a:solidFill>
                  <a:prstClr val="white"/>
                </a:solidFill>
                <a:latin typeface="微软雅黑" panose="020B0503020204020204" pitchFamily="34" charset="-122"/>
                <a:ea typeface="微软雅黑" panose="020B0503020204020204" pitchFamily="34" charset="-122"/>
              </a:rPr>
              <a:t>）</a:t>
            </a:r>
            <a:endParaRPr lang="en-US" altLang="zh-CN" sz="1100" kern="0" dirty="0">
              <a:solidFill>
                <a:prstClr val="white"/>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9C2B91A-21EB-495D-A3A0-3AA7EEB57DEB}"/>
              </a:ext>
            </a:extLst>
          </p:cNvPr>
          <p:cNvSpPr/>
          <p:nvPr/>
        </p:nvSpPr>
        <p:spPr>
          <a:xfrm>
            <a:off x="70502" y="493895"/>
            <a:ext cx="9189953" cy="261508"/>
          </a:xfrm>
          <a:prstGeom prst="rect">
            <a:avLst/>
          </a:prstGeom>
        </p:spPr>
        <p:txBody>
          <a:bodyPr wrap="square">
            <a:spAutoFit/>
          </a:bodyPr>
          <a:lstStyle/>
          <a:p>
            <a:pPr defTabSz="914034">
              <a:defRPr/>
            </a:pPr>
            <a:r>
              <a:rPr lang="zh-CN" altLang="en-US" sz="1100" kern="0" dirty="0">
                <a:solidFill>
                  <a:srgbClr val="1D1D1A"/>
                </a:solidFill>
                <a:latin typeface="微软雅黑" panose="020B0503020204020204" pitchFamily="34" charset="-122"/>
                <a:ea typeface="微软雅黑" panose="020B0503020204020204" pitchFamily="34" charset="-122"/>
              </a:rPr>
              <a:t>现状：</a:t>
            </a:r>
            <a:r>
              <a:rPr lang="en-US" altLang="zh-CN" sz="1100" kern="0" dirty="0">
                <a:solidFill>
                  <a:srgbClr val="1D1D1A"/>
                </a:solidFill>
                <a:latin typeface="微软雅黑" panose="020B0503020204020204" pitchFamily="34" charset="-122"/>
                <a:ea typeface="微软雅黑" panose="020B0503020204020204" pitchFamily="34" charset="-122"/>
              </a:rPr>
              <a:t>GTS</a:t>
            </a:r>
            <a:r>
              <a:rPr lang="zh-CN" altLang="en-US" sz="1100" kern="0" dirty="0">
                <a:solidFill>
                  <a:srgbClr val="1D1D1A"/>
                </a:solidFill>
                <a:latin typeface="微软雅黑" panose="020B0503020204020204" pitchFamily="34" charset="-122"/>
                <a:ea typeface="微软雅黑" panose="020B0503020204020204" pitchFamily="34" charset="-122"/>
              </a:rPr>
              <a:t>及计算产品线现存</a:t>
            </a:r>
            <a:r>
              <a:rPr lang="en-US" altLang="zh-CN" sz="1100" kern="0" dirty="0">
                <a:solidFill>
                  <a:srgbClr val="1D1D1A"/>
                </a:solidFill>
                <a:latin typeface="微软雅黑" panose="020B0503020204020204" pitchFamily="34" charset="-122"/>
                <a:ea typeface="微软雅黑" panose="020B0503020204020204" pitchFamily="34" charset="-122"/>
              </a:rPr>
              <a:t>vue2/3</a:t>
            </a:r>
            <a:r>
              <a:rPr lang="zh-CN" altLang="en-US" sz="1100" kern="0" dirty="0">
                <a:solidFill>
                  <a:srgbClr val="1D1D1A"/>
                </a:solidFill>
                <a:latin typeface="微软雅黑" panose="020B0503020204020204" pitchFamily="34" charset="-122"/>
                <a:ea typeface="微软雅黑" panose="020B0503020204020204" pitchFamily="34" charset="-122"/>
              </a:rPr>
              <a:t>代码</a:t>
            </a:r>
            <a:r>
              <a:rPr lang="en-US" altLang="zh-CN" sz="1100" kern="0" dirty="0">
                <a:solidFill>
                  <a:srgbClr val="1D1D1A"/>
                </a:solidFill>
                <a:latin typeface="微软雅黑" panose="020B0503020204020204" pitchFamily="34" charset="-122"/>
                <a:ea typeface="微软雅黑" panose="020B0503020204020204" pitchFamily="34" charset="-122"/>
              </a:rPr>
              <a:t>1000W+</a:t>
            </a:r>
            <a:r>
              <a:rPr lang="zh-CN" altLang="en-US" sz="1100" kern="0" dirty="0">
                <a:solidFill>
                  <a:srgbClr val="1D1D1A"/>
                </a:solidFill>
                <a:latin typeface="微软雅黑" panose="020B0503020204020204" pitchFamily="34" charset="-122"/>
                <a:ea typeface="微软雅黑" panose="020B0503020204020204" pitchFamily="34" charset="-122"/>
              </a:rPr>
              <a:t>，</a:t>
            </a:r>
            <a:r>
              <a:rPr lang="zh-CN" altLang="en-US" sz="1100" kern="0" dirty="0">
                <a:solidFill>
                  <a:srgbClr val="C00000"/>
                </a:solidFill>
                <a:latin typeface="微软雅黑" panose="020B0503020204020204" pitchFamily="34" charset="-122"/>
                <a:ea typeface="微软雅黑" panose="020B0503020204020204" pitchFamily="34" charset="-122"/>
              </a:rPr>
              <a:t>如果切换</a:t>
            </a:r>
            <a:r>
              <a:rPr lang="en-US" altLang="zh-CN" sz="1100" kern="0" dirty="0">
                <a:solidFill>
                  <a:srgbClr val="C00000"/>
                </a:solidFill>
                <a:latin typeface="微软雅黑" panose="020B0503020204020204" pitchFamily="34" charset="-122"/>
                <a:ea typeface="微软雅黑" panose="020B0503020204020204" pitchFamily="34" charset="-122"/>
              </a:rPr>
              <a:t>Horizon</a:t>
            </a:r>
            <a:r>
              <a:rPr lang="zh-CN" altLang="en-US" sz="1100" kern="0" dirty="0">
                <a:solidFill>
                  <a:srgbClr val="C00000"/>
                </a:solidFill>
                <a:latin typeface="微软雅黑" panose="020B0503020204020204" pitchFamily="34" charset="-122"/>
                <a:ea typeface="微软雅黑" panose="020B0503020204020204" pitchFamily="34" charset="-122"/>
              </a:rPr>
              <a:t>工作量巨大，需要一个工具来牵引业务切换到</a:t>
            </a:r>
            <a:r>
              <a:rPr lang="en-US" altLang="zh-CN" sz="1100" kern="0" dirty="0">
                <a:solidFill>
                  <a:srgbClr val="C00000"/>
                </a:solidFill>
                <a:latin typeface="微软雅黑" panose="020B0503020204020204" pitchFamily="34" charset="-122"/>
                <a:ea typeface="微软雅黑" panose="020B0503020204020204" pitchFamily="34" charset="-122"/>
              </a:rPr>
              <a:t>horizon</a:t>
            </a:r>
            <a:endParaRPr lang="zh-CN" altLang="en-US" sz="1100" kern="0" dirty="0">
              <a:solidFill>
                <a:srgbClr val="C00000"/>
              </a:solidFill>
              <a:latin typeface="微软雅黑" panose="020B0503020204020204" pitchFamily="34" charset="-122"/>
              <a:ea typeface="微软雅黑" panose="020B0503020204020204" pitchFamily="34" charset="-122"/>
            </a:endParaRPr>
          </a:p>
        </p:txBody>
      </p:sp>
      <p:sp>
        <p:nvSpPr>
          <p:cNvPr id="70" name="Rectangle 87">
            <a:extLst>
              <a:ext uri="{FF2B5EF4-FFF2-40B4-BE49-F238E27FC236}">
                <a16:creationId xmlns:a16="http://schemas.microsoft.com/office/drawing/2014/main" id="{B1574D52-13AE-4378-9941-AC9DFE74DD5D}"/>
              </a:ext>
            </a:extLst>
          </p:cNvPr>
          <p:cNvSpPr/>
          <p:nvPr/>
        </p:nvSpPr>
        <p:spPr>
          <a:xfrm>
            <a:off x="3574653" y="2149835"/>
            <a:ext cx="1226099" cy="389841"/>
          </a:xfrm>
          <a:prstGeom prst="rect">
            <a:avLst/>
          </a:prstGeom>
          <a:solidFill>
            <a:srgbClr val="4472C4"/>
          </a:solidFill>
          <a:ln w="12700" cap="flat" cmpd="sng" algn="ctr">
            <a:noFill/>
            <a:prstDash val="solid"/>
            <a:miter lim="800000"/>
          </a:ln>
          <a:effectLst/>
        </p:spPr>
        <p:txBody>
          <a:bodyPr rtlCol="0" anchor="ctr"/>
          <a:lstStyle/>
          <a:p>
            <a:pPr algn="ctr" defTabSz="914034">
              <a:defRPr/>
            </a:pPr>
            <a:r>
              <a:rPr lang="en-US" altLang="zh-CN" sz="1100" kern="0" dirty="0">
                <a:solidFill>
                  <a:prstClr val="white"/>
                </a:solidFill>
                <a:latin typeface="微软雅黑" panose="020B0503020204020204" pitchFamily="34" charset="-122"/>
                <a:ea typeface="微软雅黑" panose="020B0503020204020204" pitchFamily="34" charset="-122"/>
              </a:rPr>
              <a:t>Vue</a:t>
            </a:r>
            <a:r>
              <a:rPr lang="zh-CN" altLang="en-US" sz="1100" kern="0" dirty="0">
                <a:solidFill>
                  <a:prstClr val="white"/>
                </a:solidFill>
                <a:latin typeface="微软雅黑" panose="020B0503020204020204" pitchFamily="34" charset="-122"/>
                <a:ea typeface="微软雅黑" panose="020B0503020204020204" pitchFamily="34" charset="-122"/>
              </a:rPr>
              <a:t>生态库</a:t>
            </a:r>
            <a:r>
              <a:rPr lang="en-US" altLang="zh-CN" sz="1100" kern="0" dirty="0">
                <a:solidFill>
                  <a:prstClr val="white"/>
                </a:solidFill>
                <a:latin typeface="微软雅黑" panose="020B0503020204020204" pitchFamily="34" charset="-122"/>
                <a:ea typeface="微软雅黑" panose="020B0503020204020204" pitchFamily="34" charset="-122"/>
              </a:rPr>
              <a:t>--</a:t>
            </a:r>
          </a:p>
          <a:p>
            <a:pPr algn="ctr" defTabSz="914034">
              <a:defRPr/>
            </a:pPr>
            <a:r>
              <a:rPr lang="en-US" altLang="zh-CN" sz="1100" dirty="0">
                <a:solidFill>
                  <a:srgbClr val="FFFFFF"/>
                </a:solidFill>
                <a:latin typeface="Calibri" panose="020F0502020204030204"/>
                <a:ea typeface="等线" panose="02010600030101010101" pitchFamily="2" charset="-122"/>
              </a:rPr>
              <a:t>router  / </a:t>
            </a:r>
            <a:r>
              <a:rPr lang="en-US" altLang="zh-CN" sz="1100" dirty="0" err="1">
                <a:solidFill>
                  <a:srgbClr val="FFFFFF"/>
                </a:solidFill>
                <a:latin typeface="Calibri" panose="020F0502020204030204"/>
                <a:ea typeface="等线" panose="02010600030101010101" pitchFamily="2" charset="-122"/>
              </a:rPr>
              <a:t>pinia</a:t>
            </a:r>
            <a:endParaRPr lang="en-US" sz="1100" kern="0" dirty="0">
              <a:solidFill>
                <a:srgbClr val="FFFFFF"/>
              </a:solidFill>
              <a:latin typeface="微软雅黑" panose="020B0503020204020204" pitchFamily="34" charset="-122"/>
              <a:ea typeface="微软雅黑" panose="020B0503020204020204" pitchFamily="34" charset="-122"/>
            </a:endParaRPr>
          </a:p>
        </p:txBody>
      </p:sp>
      <p:sp>
        <p:nvSpPr>
          <p:cNvPr id="82" name="Rectangle 85">
            <a:extLst>
              <a:ext uri="{FF2B5EF4-FFF2-40B4-BE49-F238E27FC236}">
                <a16:creationId xmlns:a16="http://schemas.microsoft.com/office/drawing/2014/main" id="{EC13B0DD-0A42-40E8-B294-27BE6BB25110}"/>
              </a:ext>
            </a:extLst>
          </p:cNvPr>
          <p:cNvSpPr/>
          <p:nvPr/>
        </p:nvSpPr>
        <p:spPr>
          <a:xfrm>
            <a:off x="395969" y="4852275"/>
            <a:ext cx="1489635" cy="310096"/>
          </a:xfrm>
          <a:prstGeom prst="rect">
            <a:avLst/>
          </a:prstGeom>
          <a:solidFill>
            <a:srgbClr val="5B9BD5"/>
          </a:solidFill>
          <a:ln w="12700" cap="flat" cmpd="sng" algn="ctr">
            <a:noFill/>
            <a:prstDash val="solid"/>
            <a:miter lim="800000"/>
          </a:ln>
          <a:effectLst/>
        </p:spPr>
        <p:txBody>
          <a:bodyPr rtlCol="0" anchor="ctr"/>
          <a:lstStyle/>
          <a:p>
            <a:pPr algn="ctr" defTabSz="914034">
              <a:defRPr/>
            </a:pPr>
            <a:r>
              <a:rPr lang="en-US" sz="1100" kern="0" dirty="0">
                <a:solidFill>
                  <a:prstClr val="white"/>
                </a:solidFill>
                <a:latin typeface="微软雅黑" panose="020B0503020204020204" pitchFamily="34" charset="-122"/>
                <a:ea typeface="微软雅黑" panose="020B0503020204020204" pitchFamily="34" charset="-122"/>
              </a:rPr>
              <a:t>Horizon应用包</a:t>
            </a:r>
          </a:p>
        </p:txBody>
      </p:sp>
      <p:sp>
        <p:nvSpPr>
          <p:cNvPr id="83" name="Rectangle 133">
            <a:extLst>
              <a:ext uri="{FF2B5EF4-FFF2-40B4-BE49-F238E27FC236}">
                <a16:creationId xmlns:a16="http://schemas.microsoft.com/office/drawing/2014/main" id="{74F87E78-8DF2-488B-8542-85312B9CABEE}"/>
              </a:ext>
            </a:extLst>
          </p:cNvPr>
          <p:cNvSpPr/>
          <p:nvPr/>
        </p:nvSpPr>
        <p:spPr>
          <a:xfrm>
            <a:off x="1001263" y="5555392"/>
            <a:ext cx="1489635" cy="433317"/>
          </a:xfrm>
          <a:prstGeom prst="rect">
            <a:avLst/>
          </a:prstGeom>
          <a:solidFill>
            <a:sysClr val="window" lastClr="FFFFFF"/>
          </a:solidFill>
          <a:ln w="12700" cap="flat" cmpd="sng" algn="ctr">
            <a:noFill/>
            <a:prstDash val="solid"/>
            <a:miter lim="800000"/>
          </a:ln>
          <a:effectLst/>
        </p:spPr>
        <p:txBody>
          <a:bodyPr rtlCol="0" anchor="ctr"/>
          <a:lstStyle/>
          <a:p>
            <a:pPr algn="r" defTabSz="914034">
              <a:defRPr/>
            </a:pPr>
            <a:r>
              <a:rPr lang="en-US" sz="1100" kern="0" dirty="0">
                <a:solidFill>
                  <a:prstClr val="black"/>
                </a:solidFill>
                <a:latin typeface="微软雅黑" panose="020B0503020204020204" pitchFamily="34" charset="-122"/>
                <a:ea typeface="微软雅黑" panose="020B0503020204020204" pitchFamily="34" charset="-122"/>
              </a:rPr>
              <a:t>          </a:t>
            </a:r>
            <a:r>
              <a:rPr lang="en-US" sz="1100" kern="0" dirty="0" err="1">
                <a:solidFill>
                  <a:prstClr val="black"/>
                </a:solidFill>
                <a:latin typeface="微软雅黑" panose="020B0503020204020204" pitchFamily="34" charset="-122"/>
                <a:ea typeface="微软雅黑" panose="020B0503020204020204" pitchFamily="34" charset="-122"/>
              </a:rPr>
              <a:t>浏览器</a:t>
            </a:r>
            <a:endParaRPr lang="en-US" sz="1100" kern="0" dirty="0">
              <a:solidFill>
                <a:prstClr val="black"/>
              </a:solidFill>
              <a:latin typeface="微软雅黑" panose="020B0503020204020204" pitchFamily="34" charset="-122"/>
              <a:ea typeface="微软雅黑" panose="020B0503020204020204" pitchFamily="34" charset="-122"/>
            </a:endParaRPr>
          </a:p>
        </p:txBody>
      </p:sp>
      <p:sp>
        <p:nvSpPr>
          <p:cNvPr id="87" name="Rectangle 134">
            <a:extLst>
              <a:ext uri="{FF2B5EF4-FFF2-40B4-BE49-F238E27FC236}">
                <a16:creationId xmlns:a16="http://schemas.microsoft.com/office/drawing/2014/main" id="{F31687F8-06C7-4940-9FEF-B8DEE5F9367A}"/>
              </a:ext>
            </a:extLst>
          </p:cNvPr>
          <p:cNvSpPr/>
          <p:nvPr/>
        </p:nvSpPr>
        <p:spPr>
          <a:xfrm>
            <a:off x="1045707" y="5307806"/>
            <a:ext cx="1489635" cy="310096"/>
          </a:xfrm>
          <a:prstGeom prst="rect">
            <a:avLst/>
          </a:prstGeom>
          <a:solidFill>
            <a:schemeClr val="bg1">
              <a:lumMod val="20000"/>
              <a:lumOff val="80000"/>
            </a:schemeClr>
          </a:solidFill>
          <a:ln w="6350" cap="flat" cmpd="sng" algn="ctr">
            <a:noFill/>
            <a:prstDash val="solid"/>
            <a:miter lim="800000"/>
          </a:ln>
          <a:effectLst/>
        </p:spPr>
        <p:txBody>
          <a:bodyPr rtlCol="0" anchor="ctr"/>
          <a:lstStyle/>
          <a:p>
            <a:pPr algn="ctr" defTabSz="914034">
              <a:defRPr/>
            </a:pPr>
            <a:r>
              <a:rPr lang="en-US" sz="1100" kern="0" dirty="0">
                <a:solidFill>
                  <a:prstClr val="black"/>
                </a:solidFill>
                <a:latin typeface="微软雅黑" panose="020B0503020204020204" pitchFamily="34" charset="-122"/>
                <a:ea typeface="微软雅黑" panose="020B0503020204020204" pitchFamily="34" charset="-122"/>
              </a:rPr>
              <a:t>Hori</a:t>
            </a:r>
            <a:r>
              <a:rPr lang="en-US" altLang="zh-CN" sz="1100" kern="0" dirty="0">
                <a:solidFill>
                  <a:prstClr val="black"/>
                </a:solidFill>
                <a:latin typeface="微软雅黑" panose="020B0503020204020204" pitchFamily="34" charset="-122"/>
                <a:ea typeface="微软雅黑" panose="020B0503020204020204" pitchFamily="34" charset="-122"/>
              </a:rPr>
              <a:t>zo</a:t>
            </a:r>
            <a:r>
              <a:rPr lang="en-US" sz="1100" kern="0" dirty="0">
                <a:solidFill>
                  <a:prstClr val="black"/>
                </a:solidFill>
                <a:latin typeface="微软雅黑" panose="020B0503020204020204" pitchFamily="34" charset="-122"/>
                <a:ea typeface="微软雅黑" panose="020B0503020204020204" pitchFamily="34" charset="-122"/>
              </a:rPr>
              <a:t>n</a:t>
            </a:r>
            <a:r>
              <a:rPr lang="en-US" altLang="zh-CN" sz="1100" kern="0" dirty="0">
                <a:solidFill>
                  <a:prstClr val="black"/>
                </a:solidFill>
                <a:latin typeface="微软雅黑" panose="020B0503020204020204" pitchFamily="34" charset="-122"/>
                <a:ea typeface="微软雅黑" panose="020B0503020204020204" pitchFamily="34" charset="-122"/>
              </a:rPr>
              <a:t>-core</a:t>
            </a:r>
            <a:endParaRPr lang="en-US" sz="1100" kern="0" dirty="0">
              <a:solidFill>
                <a:prstClr val="black"/>
              </a:solidFill>
              <a:latin typeface="微软雅黑" panose="020B0503020204020204" pitchFamily="34" charset="-122"/>
              <a:ea typeface="微软雅黑" panose="020B0503020204020204" pitchFamily="34" charset="-122"/>
            </a:endParaRPr>
          </a:p>
        </p:txBody>
      </p:sp>
      <p:pic>
        <p:nvPicPr>
          <p:cNvPr id="89" name="Picture 135">
            <a:extLst>
              <a:ext uri="{FF2B5EF4-FFF2-40B4-BE49-F238E27FC236}">
                <a16:creationId xmlns:a16="http://schemas.microsoft.com/office/drawing/2014/main" id="{C7122129-E6F6-4043-8FDC-97F76A7E5E59}"/>
              </a:ext>
            </a:extLst>
          </p:cNvPr>
          <p:cNvPicPr>
            <a:picLocks noChangeAspect="1"/>
          </p:cNvPicPr>
          <p:nvPr/>
        </p:nvPicPr>
        <p:blipFill>
          <a:blip r:embed="rId3"/>
          <a:stretch>
            <a:fillRect/>
          </a:stretch>
        </p:blipFill>
        <p:spPr>
          <a:xfrm>
            <a:off x="972956" y="5624038"/>
            <a:ext cx="946180" cy="317266"/>
          </a:xfrm>
          <a:prstGeom prst="rect">
            <a:avLst/>
          </a:prstGeom>
          <a:ln>
            <a:noFill/>
          </a:ln>
        </p:spPr>
      </p:pic>
      <p:cxnSp>
        <p:nvCxnSpPr>
          <p:cNvPr id="92" name="Straight Arrow Connector 91">
            <a:extLst>
              <a:ext uri="{FF2B5EF4-FFF2-40B4-BE49-F238E27FC236}">
                <a16:creationId xmlns:a16="http://schemas.microsoft.com/office/drawing/2014/main" id="{3B418BAF-C71F-4E75-945C-222B88A8CD58}"/>
              </a:ext>
            </a:extLst>
          </p:cNvPr>
          <p:cNvCxnSpPr>
            <a:cxnSpLocks/>
          </p:cNvCxnSpPr>
          <p:nvPr/>
        </p:nvCxnSpPr>
        <p:spPr>
          <a:xfrm>
            <a:off x="789514" y="2526117"/>
            <a:ext cx="0" cy="1076247"/>
          </a:xfrm>
          <a:prstGeom prst="straightConnector1">
            <a:avLst/>
          </a:prstGeom>
          <a:noFill/>
          <a:ln w="6350" cap="flat" cmpd="sng" algn="ctr">
            <a:solidFill>
              <a:srgbClr val="4472C4"/>
            </a:solidFill>
            <a:prstDash val="solid"/>
            <a:miter lim="800000"/>
            <a:tailEnd type="triangle"/>
          </a:ln>
          <a:effectLst/>
        </p:spPr>
      </p:cxnSp>
      <p:cxnSp>
        <p:nvCxnSpPr>
          <p:cNvPr id="64" name="直接箭头连接符 63">
            <a:extLst>
              <a:ext uri="{FF2B5EF4-FFF2-40B4-BE49-F238E27FC236}">
                <a16:creationId xmlns:a16="http://schemas.microsoft.com/office/drawing/2014/main" id="{BFC19CFA-2CDB-41DD-907D-1C7B33F5C5E6}"/>
              </a:ext>
            </a:extLst>
          </p:cNvPr>
          <p:cNvCxnSpPr>
            <a:cxnSpLocks/>
            <a:endCxn id="108" idx="0"/>
          </p:cNvCxnSpPr>
          <p:nvPr/>
        </p:nvCxnSpPr>
        <p:spPr>
          <a:xfrm flipH="1">
            <a:off x="2950625" y="2565871"/>
            <a:ext cx="1165231" cy="2283088"/>
          </a:xfrm>
          <a:prstGeom prst="straightConnector1">
            <a:avLst/>
          </a:prstGeom>
          <a:ln w="9525" cap="flat" cmpd="sng" algn="ctr">
            <a:solidFill>
              <a:schemeClr val="accent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07" name="Rectangle 143">
            <a:extLst>
              <a:ext uri="{FF2B5EF4-FFF2-40B4-BE49-F238E27FC236}">
                <a16:creationId xmlns:a16="http://schemas.microsoft.com/office/drawing/2014/main" id="{7BE8F467-2960-4F4F-A4EF-EAEB5132FF0F}"/>
              </a:ext>
            </a:extLst>
          </p:cNvPr>
          <p:cNvSpPr/>
          <p:nvPr/>
        </p:nvSpPr>
        <p:spPr>
          <a:xfrm>
            <a:off x="1747148" y="3649814"/>
            <a:ext cx="1280286" cy="328272"/>
          </a:xfrm>
          <a:prstGeom prst="rect">
            <a:avLst/>
          </a:prstGeom>
          <a:solidFill>
            <a:srgbClr val="92D050"/>
          </a:solidFill>
          <a:ln w="12700" cap="flat" cmpd="sng" algn="ctr">
            <a:noFill/>
            <a:prstDash val="solid"/>
            <a:miter lim="800000"/>
          </a:ln>
          <a:effectLst/>
        </p:spPr>
        <p:txBody>
          <a:bodyPr rtlCol="0" anchor="ctr"/>
          <a:lstStyle/>
          <a:p>
            <a:pPr algn="ctr" defTabSz="914034">
              <a:defRPr/>
            </a:pPr>
            <a:r>
              <a:rPr lang="en-US" altLang="zh-CN" sz="1100" kern="0" dirty="0">
                <a:solidFill>
                  <a:prstClr val="white"/>
                </a:solidFill>
                <a:latin typeface="微软雅黑" panose="020B0503020204020204" pitchFamily="34" charset="-122"/>
                <a:ea typeface="微软雅黑" panose="020B0503020204020204" pitchFamily="34" charset="-122"/>
              </a:rPr>
              <a:t>Horizon </a:t>
            </a:r>
            <a:r>
              <a:rPr lang="zh-CN" altLang="en-US" sz="1100" kern="0" dirty="0">
                <a:solidFill>
                  <a:prstClr val="white"/>
                </a:solidFill>
                <a:latin typeface="微软雅黑" panose="020B0503020204020204" pitchFamily="34" charset="-122"/>
                <a:ea typeface="微软雅黑" panose="020B0503020204020204" pitchFamily="34" charset="-122"/>
              </a:rPr>
              <a:t>三方库</a:t>
            </a:r>
            <a:endParaRPr lang="en-US" altLang="zh-CN" sz="1100" kern="0" dirty="0">
              <a:solidFill>
                <a:prstClr val="white"/>
              </a:solidFill>
              <a:latin typeface="微软雅黑" panose="020B0503020204020204" pitchFamily="34" charset="-122"/>
              <a:ea typeface="微软雅黑" panose="020B0503020204020204" pitchFamily="34" charset="-122"/>
            </a:endParaRPr>
          </a:p>
          <a:p>
            <a:pPr algn="ctr" defTabSz="914034">
              <a:defRPr/>
            </a:pPr>
            <a:r>
              <a:rPr lang="zh-CN" altLang="en-US" sz="1100" b="1" kern="0" dirty="0">
                <a:solidFill>
                  <a:prstClr val="white"/>
                </a:solidFill>
                <a:latin typeface="微软雅黑" panose="020B0503020204020204" pitchFamily="34" charset="-122"/>
                <a:ea typeface="微软雅黑" panose="020B0503020204020204" pitchFamily="34" charset="-122"/>
              </a:rPr>
              <a:t>转化率</a:t>
            </a:r>
            <a:r>
              <a:rPr lang="en-US" altLang="zh-CN" sz="1100" b="1" kern="0" dirty="0">
                <a:solidFill>
                  <a:prstClr val="white"/>
                </a:solidFill>
                <a:latin typeface="微软雅黑" panose="020B0503020204020204" pitchFamily="34" charset="-122"/>
                <a:ea typeface="微软雅黑" panose="020B0503020204020204" pitchFamily="34" charset="-122"/>
              </a:rPr>
              <a:t>&gt;70%</a:t>
            </a:r>
            <a:endParaRPr lang="en-US" altLang="zh-CN" sz="1100" kern="0" dirty="0">
              <a:solidFill>
                <a:prstClr val="white"/>
              </a:solidFill>
              <a:latin typeface="微软雅黑" panose="020B0503020204020204" pitchFamily="34" charset="-122"/>
              <a:ea typeface="微软雅黑" panose="020B0503020204020204" pitchFamily="34" charset="-122"/>
            </a:endParaRPr>
          </a:p>
        </p:txBody>
      </p:sp>
      <p:sp>
        <p:nvSpPr>
          <p:cNvPr id="108" name="Rectangle 134">
            <a:extLst>
              <a:ext uri="{FF2B5EF4-FFF2-40B4-BE49-F238E27FC236}">
                <a16:creationId xmlns:a16="http://schemas.microsoft.com/office/drawing/2014/main" id="{83CD5FB7-0543-4F16-AD6C-0B250181B0CC}"/>
              </a:ext>
            </a:extLst>
          </p:cNvPr>
          <p:cNvSpPr/>
          <p:nvPr/>
        </p:nvSpPr>
        <p:spPr>
          <a:xfrm>
            <a:off x="2205807" y="4848960"/>
            <a:ext cx="1489635" cy="310096"/>
          </a:xfrm>
          <a:prstGeom prst="rect">
            <a:avLst/>
          </a:prstGeom>
          <a:solidFill>
            <a:schemeClr val="bg1">
              <a:lumMod val="20000"/>
              <a:lumOff val="80000"/>
            </a:schemeClr>
          </a:solidFill>
          <a:ln w="6350" cap="flat" cmpd="sng" algn="ctr">
            <a:noFill/>
            <a:prstDash val="solid"/>
            <a:miter lim="800000"/>
          </a:ln>
          <a:effectLst/>
        </p:spPr>
        <p:txBody>
          <a:bodyPr rtlCol="0" anchor="ctr"/>
          <a:lstStyle/>
          <a:p>
            <a:pPr algn="ctr" defTabSz="914034">
              <a:defRPr/>
            </a:pPr>
            <a:r>
              <a:rPr lang="en-US" altLang="zh-CN" sz="1100" kern="0" dirty="0">
                <a:solidFill>
                  <a:prstClr val="black"/>
                </a:solidFill>
                <a:latin typeface="微软雅黑" panose="020B0503020204020204" pitchFamily="34" charset="-122"/>
                <a:ea typeface="微软雅黑" panose="020B0503020204020204" pitchFamily="34" charset="-122"/>
              </a:rPr>
              <a:t>Horizon-</a:t>
            </a:r>
            <a:r>
              <a:rPr lang="en-US" altLang="zh-CN" sz="1100" kern="0" dirty="0" err="1">
                <a:solidFill>
                  <a:prstClr val="black"/>
                </a:solidFill>
                <a:latin typeface="微软雅黑" panose="020B0503020204020204" pitchFamily="34" charset="-122"/>
                <a:ea typeface="微软雅黑" panose="020B0503020204020204" pitchFamily="34" charset="-122"/>
              </a:rPr>
              <a:t>vue</a:t>
            </a:r>
            <a:r>
              <a:rPr lang="en-US" altLang="zh-CN" sz="1100" kern="0" dirty="0">
                <a:solidFill>
                  <a:prstClr val="black"/>
                </a:solidFill>
                <a:latin typeface="微软雅黑" panose="020B0503020204020204" pitchFamily="34" charset="-122"/>
                <a:ea typeface="微软雅黑" panose="020B0503020204020204" pitchFamily="34" charset="-122"/>
              </a:rPr>
              <a:t> </a:t>
            </a:r>
            <a:r>
              <a:rPr lang="en-US" altLang="zh-CN" sz="1100" kern="0" dirty="0" err="1">
                <a:solidFill>
                  <a:prstClr val="black"/>
                </a:solidFill>
                <a:latin typeface="微软雅黑" panose="020B0503020204020204" pitchFamily="34" charset="-122"/>
                <a:ea typeface="微软雅黑" panose="020B0503020204020204" pitchFamily="34" charset="-122"/>
              </a:rPr>
              <a:t>polyfill</a:t>
            </a:r>
            <a:endParaRPr lang="en-US" sz="1100" kern="0" dirty="0">
              <a:solidFill>
                <a:prstClr val="black"/>
              </a:solidFill>
              <a:latin typeface="微软雅黑" panose="020B0503020204020204" pitchFamily="34" charset="-122"/>
              <a:ea typeface="微软雅黑" panose="020B0503020204020204" pitchFamily="34" charset="-122"/>
            </a:endParaRPr>
          </a:p>
        </p:txBody>
      </p:sp>
      <p:sp>
        <p:nvSpPr>
          <p:cNvPr id="116" name="Rectangle 90">
            <a:extLst>
              <a:ext uri="{FF2B5EF4-FFF2-40B4-BE49-F238E27FC236}">
                <a16:creationId xmlns:a16="http://schemas.microsoft.com/office/drawing/2014/main" id="{F1260C7A-62F6-4C9E-A018-7EBB102B1E16}"/>
              </a:ext>
            </a:extLst>
          </p:cNvPr>
          <p:cNvSpPr/>
          <p:nvPr/>
        </p:nvSpPr>
        <p:spPr>
          <a:xfrm>
            <a:off x="860058" y="4328500"/>
            <a:ext cx="962709" cy="261508"/>
          </a:xfrm>
          <a:prstGeom prst="rect">
            <a:avLst/>
          </a:prstGeom>
          <a:solidFill>
            <a:srgbClr val="C00000"/>
          </a:solidFill>
          <a:ln w="12700" cap="flat" cmpd="sng" algn="ctr">
            <a:noFill/>
            <a:prstDash val="solid"/>
            <a:miter lim="800000"/>
          </a:ln>
          <a:effectLst/>
        </p:spPr>
        <p:txBody>
          <a:bodyPr rtlCol="0" anchor="ctr" anchorCtr="0"/>
          <a:lstStyle/>
          <a:p>
            <a:pPr algn="ctr" defTabSz="914034">
              <a:defRPr/>
            </a:pPr>
            <a:r>
              <a:rPr lang="zh-CN" altLang="en-US" sz="1100" kern="0" dirty="0">
                <a:solidFill>
                  <a:prstClr val="white"/>
                </a:solidFill>
                <a:latin typeface="微软雅黑" panose="020B0503020204020204" pitchFamily="34" charset="-122"/>
                <a:ea typeface="微软雅黑" panose="020B0503020204020204" pitchFamily="34" charset="-122"/>
              </a:rPr>
              <a:t>手工修改</a:t>
            </a:r>
            <a:endParaRPr lang="en-US" sz="1100" kern="0" dirty="0">
              <a:solidFill>
                <a:prstClr val="white"/>
              </a:solidFill>
              <a:latin typeface="微软雅黑" panose="020B0503020204020204" pitchFamily="34" charset="-122"/>
              <a:ea typeface="微软雅黑" panose="020B0503020204020204" pitchFamily="34" charset="-122"/>
            </a:endParaRPr>
          </a:p>
        </p:txBody>
      </p:sp>
      <p:sp>
        <p:nvSpPr>
          <p:cNvPr id="118" name="Rectangle 90">
            <a:extLst>
              <a:ext uri="{FF2B5EF4-FFF2-40B4-BE49-F238E27FC236}">
                <a16:creationId xmlns:a16="http://schemas.microsoft.com/office/drawing/2014/main" id="{D2DD8E7E-5F02-42AB-8DC3-B9F6F8255AAE}"/>
              </a:ext>
            </a:extLst>
          </p:cNvPr>
          <p:cNvSpPr/>
          <p:nvPr/>
        </p:nvSpPr>
        <p:spPr>
          <a:xfrm>
            <a:off x="1736366" y="3976776"/>
            <a:ext cx="759588" cy="227916"/>
          </a:xfrm>
          <a:prstGeom prst="rect">
            <a:avLst/>
          </a:prstGeom>
          <a:solidFill>
            <a:srgbClr val="C00000"/>
          </a:solidFill>
          <a:ln w="12700" cap="flat" cmpd="sng" algn="ctr">
            <a:noFill/>
            <a:prstDash val="solid"/>
            <a:miter lim="800000"/>
          </a:ln>
          <a:effectLst/>
        </p:spPr>
        <p:txBody>
          <a:bodyPr rtlCol="0" anchor="ctr" anchorCtr="0"/>
          <a:lstStyle/>
          <a:p>
            <a:pPr algn="ctr" defTabSz="914034">
              <a:defRPr/>
            </a:pPr>
            <a:r>
              <a:rPr lang="zh-CN" altLang="en-US" sz="1100" kern="0" dirty="0">
                <a:solidFill>
                  <a:prstClr val="white"/>
                </a:solidFill>
                <a:latin typeface="微软雅黑" panose="020B0503020204020204" pitchFamily="34" charset="-122"/>
                <a:ea typeface="微软雅黑" panose="020B0503020204020204" pitchFamily="34" charset="-122"/>
              </a:rPr>
              <a:t>适配开发</a:t>
            </a:r>
            <a:endParaRPr lang="en-US" sz="1100" kern="0" dirty="0">
              <a:solidFill>
                <a:prstClr val="white"/>
              </a:solidFill>
              <a:latin typeface="微软雅黑" panose="020B0503020204020204" pitchFamily="34" charset="-122"/>
              <a:ea typeface="微软雅黑" panose="020B0503020204020204" pitchFamily="34" charset="-122"/>
            </a:endParaRPr>
          </a:p>
        </p:txBody>
      </p:sp>
      <p:cxnSp>
        <p:nvCxnSpPr>
          <p:cNvPr id="66" name="直接箭头连接符 65">
            <a:extLst>
              <a:ext uri="{FF2B5EF4-FFF2-40B4-BE49-F238E27FC236}">
                <a16:creationId xmlns:a16="http://schemas.microsoft.com/office/drawing/2014/main" id="{88044D05-FA31-4002-BFD5-B84F635580CE}"/>
              </a:ext>
            </a:extLst>
          </p:cNvPr>
          <p:cNvCxnSpPr>
            <a:cxnSpLocks/>
          </p:cNvCxnSpPr>
          <p:nvPr/>
        </p:nvCxnSpPr>
        <p:spPr>
          <a:xfrm flipH="1">
            <a:off x="930662" y="4030568"/>
            <a:ext cx="1" cy="76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A27EE367-9AF0-4F00-B85F-BF1CA38169EA}"/>
              </a:ext>
            </a:extLst>
          </p:cNvPr>
          <p:cNvCxnSpPr>
            <a:cxnSpLocks/>
          </p:cNvCxnSpPr>
          <p:nvPr/>
        </p:nvCxnSpPr>
        <p:spPr>
          <a:xfrm flipH="1">
            <a:off x="1125740" y="4052461"/>
            <a:ext cx="1200916" cy="749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87">
            <a:extLst>
              <a:ext uri="{FF2B5EF4-FFF2-40B4-BE49-F238E27FC236}">
                <a16:creationId xmlns:a16="http://schemas.microsoft.com/office/drawing/2014/main" id="{BC64BBAC-51DB-4B76-AD24-1115118E6B5B}"/>
              </a:ext>
            </a:extLst>
          </p:cNvPr>
          <p:cNvSpPr/>
          <p:nvPr/>
        </p:nvSpPr>
        <p:spPr>
          <a:xfrm>
            <a:off x="1822766" y="2149835"/>
            <a:ext cx="1226099" cy="389841"/>
          </a:xfrm>
          <a:prstGeom prst="rect">
            <a:avLst/>
          </a:prstGeom>
          <a:solidFill>
            <a:srgbClr val="4472C4"/>
          </a:solidFill>
          <a:ln w="12700" cap="flat" cmpd="sng" algn="ctr">
            <a:noFill/>
            <a:prstDash val="solid"/>
            <a:miter lim="800000"/>
          </a:ln>
          <a:effectLst/>
        </p:spPr>
        <p:txBody>
          <a:bodyPr rtlCol="0" anchor="ctr"/>
          <a:lstStyle/>
          <a:p>
            <a:pPr algn="ctr" defTabSz="914034">
              <a:defRPr/>
            </a:pPr>
            <a:r>
              <a:rPr lang="en-US" altLang="zh-CN" sz="1100" kern="0" dirty="0">
                <a:solidFill>
                  <a:prstClr val="white"/>
                </a:solidFill>
                <a:latin typeface="微软雅黑" panose="020B0503020204020204" pitchFamily="34" charset="-122"/>
                <a:ea typeface="微软雅黑" panose="020B0503020204020204" pitchFamily="34" charset="-122"/>
              </a:rPr>
              <a:t>Vue</a:t>
            </a:r>
            <a:r>
              <a:rPr lang="zh-CN" altLang="en-US" sz="1100" kern="0" dirty="0">
                <a:solidFill>
                  <a:prstClr val="white"/>
                </a:solidFill>
                <a:latin typeface="微软雅黑" panose="020B0503020204020204" pitchFamily="34" charset="-122"/>
                <a:ea typeface="微软雅黑" panose="020B0503020204020204" pitchFamily="34" charset="-122"/>
              </a:rPr>
              <a:t>生态</a:t>
            </a:r>
            <a:r>
              <a:rPr lang="en-US" altLang="zh-CN" sz="1100" kern="0" dirty="0">
                <a:solidFill>
                  <a:prstClr val="white"/>
                </a:solidFill>
                <a:latin typeface="微软雅黑" panose="020B0503020204020204" pitchFamily="34" charset="-122"/>
                <a:ea typeface="微软雅黑" panose="020B0503020204020204" pitchFamily="34" charset="-122"/>
              </a:rPr>
              <a:t>--</a:t>
            </a:r>
          </a:p>
          <a:p>
            <a:pPr algn="ctr" defTabSz="914034">
              <a:defRPr/>
            </a:pPr>
            <a:r>
              <a:rPr lang="zh-CN" altLang="en-US" sz="1100" kern="0" dirty="0">
                <a:solidFill>
                  <a:prstClr val="white"/>
                </a:solidFill>
                <a:latin typeface="微软雅黑" panose="020B0503020204020204" pitchFamily="34" charset="-122"/>
                <a:ea typeface="微软雅黑" panose="020B0503020204020204" pitchFamily="34" charset="-122"/>
              </a:rPr>
              <a:t>组件库</a:t>
            </a:r>
            <a:endParaRPr lang="en-US" sz="1100" kern="0" dirty="0">
              <a:solidFill>
                <a:prstClr val="white"/>
              </a:solidFill>
              <a:latin typeface="微软雅黑" panose="020B0503020204020204" pitchFamily="34" charset="-122"/>
              <a:ea typeface="微软雅黑" panose="020B0503020204020204" pitchFamily="34" charset="-122"/>
            </a:endParaRPr>
          </a:p>
        </p:txBody>
      </p:sp>
      <p:sp>
        <p:nvSpPr>
          <p:cNvPr id="137" name="TextBox 125">
            <a:extLst>
              <a:ext uri="{FF2B5EF4-FFF2-40B4-BE49-F238E27FC236}">
                <a16:creationId xmlns:a16="http://schemas.microsoft.com/office/drawing/2014/main" id="{83070723-250D-42D6-A452-94A0B35537BC}"/>
              </a:ext>
            </a:extLst>
          </p:cNvPr>
          <p:cNvSpPr txBox="1"/>
          <p:nvPr/>
        </p:nvSpPr>
        <p:spPr>
          <a:xfrm>
            <a:off x="1737449" y="3151907"/>
            <a:ext cx="1541402" cy="507633"/>
          </a:xfrm>
          <a:prstGeom prst="rect">
            <a:avLst/>
          </a:prstGeom>
          <a:solidFill>
            <a:schemeClr val="tx2"/>
          </a:solidFill>
        </p:spPr>
        <p:txBody>
          <a:bodyPr wrap="square" lIns="0" tIns="0" rIns="0" bIns="0" rtlCol="0">
            <a:spAutoFit/>
          </a:bodyPr>
          <a:lstStyle/>
          <a:p>
            <a:pPr defTabSz="914112"/>
            <a:r>
              <a:rPr kumimoji="1" lang="en-US" altLang="zh-CN" sz="1100" dirty="0" err="1">
                <a:solidFill>
                  <a:srgbClr val="C00000"/>
                </a:solidFill>
                <a:latin typeface="Microsoft YaHei" panose="020B0503020204020204" pitchFamily="34" charset="-122"/>
                <a:ea typeface="Microsoft YaHei" panose="020B0503020204020204" pitchFamily="34" charset="-122"/>
              </a:rPr>
              <a:t>Jsx</a:t>
            </a:r>
            <a:r>
              <a:rPr kumimoji="1" lang="zh-CN" altLang="en-US" sz="1100" dirty="0">
                <a:solidFill>
                  <a:srgbClr val="C00000"/>
                </a:solidFill>
                <a:latin typeface="Microsoft YaHei" panose="020B0503020204020204" pitchFamily="34" charset="-122"/>
                <a:ea typeface="Microsoft YaHei" panose="020B0503020204020204" pitchFamily="34" charset="-122"/>
              </a:rPr>
              <a:t>模板类型的组件转为</a:t>
            </a:r>
            <a:r>
              <a:rPr kumimoji="1" lang="en-US" altLang="zh-CN" sz="1100" dirty="0">
                <a:solidFill>
                  <a:srgbClr val="C00000"/>
                </a:solidFill>
                <a:latin typeface="Microsoft YaHei" panose="020B0503020204020204" pitchFamily="34" charset="-122"/>
                <a:ea typeface="Microsoft YaHei" panose="020B0503020204020204" pitchFamily="34" charset="-122"/>
              </a:rPr>
              <a:t>horizon</a:t>
            </a:r>
            <a:r>
              <a:rPr kumimoji="1" lang="zh-CN" altLang="en-US" sz="1100" dirty="0">
                <a:solidFill>
                  <a:srgbClr val="C00000"/>
                </a:solidFill>
                <a:latin typeface="Microsoft YaHei" panose="020B0503020204020204" pitchFamily="34" charset="-122"/>
                <a:ea typeface="Microsoft YaHei" panose="020B0503020204020204" pitchFamily="34" charset="-122"/>
              </a:rPr>
              <a:t>对应组件引用代码</a:t>
            </a:r>
          </a:p>
        </p:txBody>
      </p:sp>
      <p:cxnSp>
        <p:nvCxnSpPr>
          <p:cNvPr id="128" name="Straight Arrow Connector 91">
            <a:extLst>
              <a:ext uri="{FF2B5EF4-FFF2-40B4-BE49-F238E27FC236}">
                <a16:creationId xmlns:a16="http://schemas.microsoft.com/office/drawing/2014/main" id="{A2B26D7F-C271-41A5-9438-A2F84B5564A5}"/>
              </a:ext>
            </a:extLst>
          </p:cNvPr>
          <p:cNvCxnSpPr>
            <a:cxnSpLocks/>
          </p:cNvCxnSpPr>
          <p:nvPr/>
        </p:nvCxnSpPr>
        <p:spPr>
          <a:xfrm>
            <a:off x="2400522" y="2614013"/>
            <a:ext cx="108" cy="1028105"/>
          </a:xfrm>
          <a:prstGeom prst="straightConnector1">
            <a:avLst/>
          </a:prstGeom>
          <a:noFill/>
          <a:ln w="6350" cap="flat" cmpd="sng" algn="ctr">
            <a:solidFill>
              <a:srgbClr val="4472C4"/>
            </a:solidFill>
            <a:prstDash val="solid"/>
            <a:miter lim="800000"/>
            <a:tailEnd type="triangle"/>
          </a:ln>
          <a:effectLst/>
        </p:spPr>
      </p:cxnSp>
      <p:sp>
        <p:nvSpPr>
          <p:cNvPr id="138" name="TextBox 125">
            <a:extLst>
              <a:ext uri="{FF2B5EF4-FFF2-40B4-BE49-F238E27FC236}">
                <a16:creationId xmlns:a16="http://schemas.microsoft.com/office/drawing/2014/main" id="{E2057BCF-3710-428A-A593-F0BA4E6B1C77}"/>
              </a:ext>
            </a:extLst>
          </p:cNvPr>
          <p:cNvSpPr txBox="1"/>
          <p:nvPr/>
        </p:nvSpPr>
        <p:spPr>
          <a:xfrm>
            <a:off x="3738960" y="3280139"/>
            <a:ext cx="1425158" cy="846386"/>
          </a:xfrm>
          <a:prstGeom prst="rect">
            <a:avLst/>
          </a:prstGeom>
          <a:solidFill>
            <a:schemeClr val="tx2"/>
          </a:solidFill>
        </p:spPr>
        <p:txBody>
          <a:bodyPr wrap="square" lIns="0" tIns="0" rIns="0" bIns="0" rtlCol="0">
            <a:spAutoFit/>
          </a:bodyPr>
          <a:lstStyle/>
          <a:p>
            <a:pPr defTabSz="914112"/>
            <a:r>
              <a:rPr kumimoji="1" lang="zh-CN" altLang="en-US" sz="1100" dirty="0">
                <a:solidFill>
                  <a:srgbClr val="C00000"/>
                </a:solidFill>
                <a:latin typeface="Microsoft YaHei" panose="020B0503020204020204" pitchFamily="34" charset="-122"/>
                <a:ea typeface="Microsoft YaHei" panose="020B0503020204020204" pitchFamily="34" charset="-122"/>
              </a:rPr>
              <a:t>纯</a:t>
            </a:r>
            <a:r>
              <a:rPr kumimoji="1" lang="en-US" altLang="zh-CN" sz="1100" dirty="0">
                <a:solidFill>
                  <a:srgbClr val="C00000"/>
                </a:solidFill>
                <a:latin typeface="Microsoft YaHei" panose="020B0503020204020204" pitchFamily="34" charset="-122"/>
                <a:ea typeface="Microsoft YaHei" panose="020B0503020204020204" pitchFamily="34" charset="-122"/>
              </a:rPr>
              <a:t>API</a:t>
            </a:r>
            <a:r>
              <a:rPr kumimoji="1" lang="zh-CN" altLang="en-US" sz="1100" dirty="0">
                <a:solidFill>
                  <a:srgbClr val="C00000"/>
                </a:solidFill>
                <a:latin typeface="Microsoft YaHei" panose="020B0503020204020204" pitchFamily="34" charset="-122"/>
                <a:ea typeface="Microsoft YaHei" panose="020B0503020204020204" pitchFamily="34" charset="-122"/>
              </a:rPr>
              <a:t>相关，</a:t>
            </a:r>
            <a:r>
              <a:rPr kumimoji="1" lang="en-US" altLang="zh-CN" sz="1100" dirty="0">
                <a:solidFill>
                  <a:srgbClr val="C00000"/>
                </a:solidFill>
                <a:latin typeface="Microsoft YaHei" panose="020B0503020204020204" pitchFamily="34" charset="-122"/>
                <a:ea typeface="Microsoft YaHei" panose="020B0503020204020204" pitchFamily="34" charset="-122"/>
              </a:rPr>
              <a:t>horizon</a:t>
            </a:r>
            <a:r>
              <a:rPr kumimoji="1" lang="zh-CN" altLang="en-US" sz="1100" dirty="0">
                <a:solidFill>
                  <a:srgbClr val="C00000"/>
                </a:solidFill>
                <a:latin typeface="Microsoft YaHei" panose="020B0503020204020204" pitchFamily="34" charset="-122"/>
                <a:ea typeface="Microsoft YaHei" panose="020B0503020204020204" pitchFamily="34" charset="-122"/>
              </a:rPr>
              <a:t>无相关替代或者完全不兼容的库，采取</a:t>
            </a:r>
            <a:r>
              <a:rPr kumimoji="1" lang="en-US" altLang="zh-CN" sz="1100" dirty="0" err="1">
                <a:solidFill>
                  <a:srgbClr val="C00000"/>
                </a:solidFill>
                <a:latin typeface="Microsoft YaHei" panose="020B0503020204020204" pitchFamily="34" charset="-122"/>
                <a:ea typeface="Microsoft YaHei" panose="020B0503020204020204" pitchFamily="34" charset="-122"/>
              </a:rPr>
              <a:t>polyfill</a:t>
            </a:r>
            <a:r>
              <a:rPr kumimoji="1" lang="zh-CN" altLang="en-US" sz="1100" dirty="0">
                <a:solidFill>
                  <a:srgbClr val="C00000"/>
                </a:solidFill>
                <a:latin typeface="Microsoft YaHei" panose="020B0503020204020204" pitchFamily="34" charset="-122"/>
                <a:ea typeface="Microsoft YaHei" panose="020B0503020204020204" pitchFamily="34" charset="-122"/>
              </a:rPr>
              <a:t>的方式兼容兼容</a:t>
            </a:r>
          </a:p>
        </p:txBody>
      </p:sp>
      <p:sp>
        <p:nvSpPr>
          <p:cNvPr id="123" name="文本框 122">
            <a:extLst>
              <a:ext uri="{FF2B5EF4-FFF2-40B4-BE49-F238E27FC236}">
                <a16:creationId xmlns:a16="http://schemas.microsoft.com/office/drawing/2014/main" id="{128A2F68-FE9F-474C-A177-7C89101A7236}"/>
              </a:ext>
            </a:extLst>
          </p:cNvPr>
          <p:cNvSpPr txBox="1"/>
          <p:nvPr/>
        </p:nvSpPr>
        <p:spPr>
          <a:xfrm>
            <a:off x="366047" y="1137160"/>
            <a:ext cx="4669070" cy="646079"/>
          </a:xfrm>
          <a:prstGeom prst="rect">
            <a:avLst/>
          </a:prstGeom>
          <a:noFill/>
        </p:spPr>
        <p:txBody>
          <a:bodyPr wrap="none" lIns="0" tIns="0" rIns="0" bIns="0" rtlCol="0">
            <a:spAutoFit/>
          </a:bodyPr>
          <a:lstStyle/>
          <a:p>
            <a:pPr marL="457017" indent="-457017" defTabSz="914112">
              <a:buFontTx/>
              <a:buAutoNum type="arabicPeriod"/>
            </a:pPr>
            <a:r>
              <a:rPr kumimoji="1" lang="zh-CN" altLang="en-US" sz="1399" dirty="0">
                <a:solidFill>
                  <a:srgbClr val="000000"/>
                </a:solidFill>
                <a:latin typeface="Microsoft YaHei" panose="020B0503020204020204" pitchFamily="34" charset="-122"/>
                <a:ea typeface="Microsoft YaHei" panose="020B0503020204020204" pitchFamily="34" charset="-122"/>
              </a:rPr>
              <a:t>提供</a:t>
            </a:r>
            <a:r>
              <a:rPr kumimoji="1" lang="en-US" altLang="zh-CN" sz="1399" dirty="0">
                <a:solidFill>
                  <a:srgbClr val="000000"/>
                </a:solidFill>
                <a:latin typeface="Microsoft YaHei" panose="020B0503020204020204" pitchFamily="34" charset="-122"/>
                <a:ea typeface="Microsoft YaHei" panose="020B0503020204020204" pitchFamily="34" charset="-122"/>
              </a:rPr>
              <a:t>Vue SFC</a:t>
            </a:r>
            <a:r>
              <a:rPr kumimoji="1" lang="zh-CN" altLang="en-US" sz="1399" dirty="0">
                <a:solidFill>
                  <a:srgbClr val="000000"/>
                </a:solidFill>
                <a:latin typeface="Microsoft YaHei" panose="020B0503020204020204" pitchFamily="34" charset="-122"/>
                <a:ea typeface="Microsoft YaHei" panose="020B0503020204020204" pitchFamily="34" charset="-122"/>
              </a:rPr>
              <a:t>转换工具，代码转换率</a:t>
            </a:r>
            <a:r>
              <a:rPr kumimoji="1" lang="en-US" altLang="zh-CN" sz="1399" dirty="0">
                <a:solidFill>
                  <a:srgbClr val="000000"/>
                </a:solidFill>
                <a:latin typeface="Microsoft YaHei" panose="020B0503020204020204" pitchFamily="34" charset="-122"/>
                <a:ea typeface="Microsoft YaHei" panose="020B0503020204020204" pitchFamily="34" charset="-122"/>
              </a:rPr>
              <a:t> &gt;70%</a:t>
            </a:r>
          </a:p>
          <a:p>
            <a:pPr marL="457017" indent="-457017" defTabSz="914112">
              <a:buFontTx/>
              <a:buAutoNum type="arabicPeriod"/>
            </a:pPr>
            <a:r>
              <a:rPr kumimoji="1" lang="en-US" altLang="zh-CN" sz="1399" dirty="0">
                <a:solidFill>
                  <a:srgbClr val="000000"/>
                </a:solidFill>
                <a:latin typeface="Microsoft YaHei" panose="020B0503020204020204" pitchFamily="34" charset="-122"/>
                <a:ea typeface="Microsoft YaHei" panose="020B0503020204020204" pitchFamily="34" charset="-122"/>
              </a:rPr>
              <a:t>Polyfill.js </a:t>
            </a:r>
            <a:r>
              <a:rPr kumimoji="1" lang="zh-CN" altLang="en-US" sz="1399" dirty="0">
                <a:solidFill>
                  <a:srgbClr val="000000"/>
                </a:solidFill>
                <a:latin typeface="Microsoft YaHei" panose="020B0503020204020204" pitchFamily="34" charset="-122"/>
                <a:ea typeface="Microsoft YaHei" panose="020B0503020204020204" pitchFamily="34" charset="-122"/>
              </a:rPr>
              <a:t>模拟</a:t>
            </a:r>
            <a:r>
              <a:rPr kumimoji="1" lang="en-US" altLang="zh-CN" sz="1399" dirty="0" err="1">
                <a:solidFill>
                  <a:srgbClr val="000000"/>
                </a:solidFill>
                <a:latin typeface="Microsoft YaHei" panose="020B0503020204020204" pitchFamily="34" charset="-122"/>
                <a:ea typeface="Microsoft YaHei" panose="020B0503020204020204" pitchFamily="34" charset="-122"/>
              </a:rPr>
              <a:t>vue</a:t>
            </a:r>
            <a:r>
              <a:rPr kumimoji="1" lang="zh-CN" altLang="en-US" sz="1399" dirty="0">
                <a:solidFill>
                  <a:srgbClr val="000000"/>
                </a:solidFill>
                <a:latin typeface="Microsoft YaHei" panose="020B0503020204020204" pitchFamily="34" charset="-122"/>
                <a:ea typeface="Microsoft YaHei" panose="020B0503020204020204" pitchFamily="34" charset="-122"/>
              </a:rPr>
              <a:t>独有</a:t>
            </a:r>
            <a:r>
              <a:rPr kumimoji="1" lang="en-US" altLang="zh-CN" sz="1399" dirty="0">
                <a:solidFill>
                  <a:srgbClr val="000000"/>
                </a:solidFill>
                <a:latin typeface="Microsoft YaHei" panose="020B0503020204020204" pitchFamily="34" charset="-122"/>
                <a:ea typeface="Microsoft YaHei" panose="020B0503020204020204" pitchFamily="34" charset="-122"/>
              </a:rPr>
              <a:t>API,</a:t>
            </a:r>
            <a:r>
              <a:rPr kumimoji="1" lang="zh-CN" altLang="en-US" sz="1399" dirty="0">
                <a:solidFill>
                  <a:srgbClr val="000000"/>
                </a:solidFill>
                <a:latin typeface="Microsoft YaHei" panose="020B0503020204020204" pitchFamily="34" charset="-122"/>
                <a:ea typeface="Microsoft YaHei" panose="020B0503020204020204" pitchFamily="34" charset="-122"/>
              </a:rPr>
              <a:t>以及</a:t>
            </a:r>
            <a:r>
              <a:rPr kumimoji="1" lang="en-US" altLang="zh-CN" sz="1399" dirty="0" err="1">
                <a:solidFill>
                  <a:srgbClr val="000000"/>
                </a:solidFill>
                <a:latin typeface="Microsoft YaHei" panose="020B0503020204020204" pitchFamily="34" charset="-122"/>
                <a:ea typeface="Microsoft YaHei" panose="020B0503020204020204" pitchFamily="34" charset="-122"/>
              </a:rPr>
              <a:t>router,pinia</a:t>
            </a:r>
            <a:r>
              <a:rPr kumimoji="1" lang="zh-CN" altLang="en-US" sz="1399" dirty="0">
                <a:solidFill>
                  <a:srgbClr val="000000"/>
                </a:solidFill>
                <a:latin typeface="Microsoft YaHei" panose="020B0503020204020204" pitchFamily="34" charset="-122"/>
                <a:ea typeface="Microsoft YaHei" panose="020B0503020204020204" pitchFamily="34" charset="-122"/>
              </a:rPr>
              <a:t>等能力库</a:t>
            </a:r>
            <a:endParaRPr kumimoji="1" lang="en-US" altLang="zh-CN" sz="1399" dirty="0">
              <a:solidFill>
                <a:srgbClr val="000000"/>
              </a:solidFill>
              <a:latin typeface="Microsoft YaHei" panose="020B0503020204020204" pitchFamily="34" charset="-122"/>
              <a:ea typeface="Microsoft YaHei" panose="020B0503020204020204" pitchFamily="34" charset="-122"/>
            </a:endParaRPr>
          </a:p>
          <a:p>
            <a:pPr marL="457017" indent="-457017" defTabSz="914112">
              <a:buFontTx/>
              <a:buAutoNum type="arabicPeriod"/>
            </a:pPr>
            <a:r>
              <a:rPr kumimoji="1" lang="zh-CN" altLang="en-US" sz="1399" dirty="0">
                <a:solidFill>
                  <a:srgbClr val="000000"/>
                </a:solidFill>
                <a:latin typeface="Microsoft YaHei" panose="020B0503020204020204" pitchFamily="34" charset="-122"/>
                <a:ea typeface="Microsoft YaHei" panose="020B0503020204020204" pitchFamily="34" charset="-122"/>
              </a:rPr>
              <a:t>组件库</a:t>
            </a:r>
            <a:r>
              <a:rPr kumimoji="1" lang="en-US" altLang="zh-CN" sz="1399" dirty="0" err="1">
                <a:solidFill>
                  <a:srgbClr val="000000"/>
                </a:solidFill>
                <a:latin typeface="Microsoft YaHei" panose="020B0503020204020204" pitchFamily="34" charset="-122"/>
                <a:ea typeface="Microsoft YaHei" panose="020B0503020204020204" pitchFamily="34" charset="-122"/>
              </a:rPr>
              <a:t>eview</a:t>
            </a:r>
            <a:r>
              <a:rPr kumimoji="1" lang="en-US" altLang="zh-CN" sz="1399" dirty="0">
                <a:solidFill>
                  <a:srgbClr val="000000"/>
                </a:solidFill>
                <a:latin typeface="Microsoft YaHei" panose="020B0503020204020204" pitchFamily="34" charset="-122"/>
                <a:ea typeface="Microsoft YaHei" panose="020B0503020204020204" pitchFamily="34" charset="-122"/>
              </a:rPr>
              <a:t> API</a:t>
            </a:r>
            <a:r>
              <a:rPr kumimoji="1" lang="zh-CN" altLang="en-US" sz="1399" dirty="0">
                <a:solidFill>
                  <a:srgbClr val="000000"/>
                </a:solidFill>
                <a:latin typeface="Microsoft YaHei" panose="020B0503020204020204" pitchFamily="34" charset="-122"/>
                <a:ea typeface="Microsoft YaHei" panose="020B0503020204020204" pitchFamily="34" charset="-122"/>
              </a:rPr>
              <a:t>适配 （</a:t>
            </a:r>
            <a:r>
              <a:rPr kumimoji="1" lang="zh-CN" altLang="en-US" sz="1399" dirty="0">
                <a:solidFill>
                  <a:srgbClr val="E9002F"/>
                </a:solidFill>
                <a:latin typeface="Microsoft YaHei" panose="020B0503020204020204" pitchFamily="34" charset="-122"/>
                <a:ea typeface="Microsoft YaHei" panose="020B0503020204020204" pitchFamily="34" charset="-122"/>
              </a:rPr>
              <a:t>待讨论规划</a:t>
            </a:r>
            <a:r>
              <a:rPr kumimoji="1" lang="zh-CN" altLang="en-US" sz="1399" dirty="0">
                <a:solidFill>
                  <a:srgbClr val="000000"/>
                </a:solidFill>
                <a:latin typeface="Microsoft YaHei" panose="020B0503020204020204" pitchFamily="34" charset="-122"/>
                <a:ea typeface="Microsoft YaHei" panose="020B0503020204020204" pitchFamily="34" charset="-122"/>
              </a:rPr>
              <a:t>）</a:t>
            </a:r>
          </a:p>
        </p:txBody>
      </p:sp>
      <p:sp>
        <p:nvSpPr>
          <p:cNvPr id="140" name="文本框 9">
            <a:extLst>
              <a:ext uri="{FF2B5EF4-FFF2-40B4-BE49-F238E27FC236}">
                <a16:creationId xmlns:a16="http://schemas.microsoft.com/office/drawing/2014/main" id="{FB4F179B-5C74-4DF6-A590-AA22B47D0F41}"/>
              </a:ext>
            </a:extLst>
          </p:cNvPr>
          <p:cNvSpPr txBox="1"/>
          <p:nvPr/>
        </p:nvSpPr>
        <p:spPr>
          <a:xfrm>
            <a:off x="5624227" y="1184481"/>
            <a:ext cx="6051608" cy="307657"/>
          </a:xfrm>
          <a:prstGeom prst="rect">
            <a:avLst/>
          </a:prstGeom>
          <a:solidFill>
            <a:schemeClr val="bg1">
              <a:lumMod val="20000"/>
              <a:lumOff val="80000"/>
            </a:schemeClr>
          </a:solidFill>
        </p:spPr>
        <p:txBody>
          <a:bodyPr wrap="square" rtlCol="0">
            <a:spAutoFit/>
          </a:bodyPr>
          <a:lstStyle/>
          <a:p>
            <a:pPr defTabSz="914034">
              <a:defRPr/>
            </a:pPr>
            <a:r>
              <a:rPr lang="zh-CN" altLang="en-US" sz="1399" b="1" kern="0" dirty="0">
                <a:solidFill>
                  <a:srgbClr val="1D1D1A"/>
                </a:solidFill>
                <a:latin typeface="微软雅黑" panose="020B0503020204020204" pitchFamily="34" charset="-122"/>
                <a:ea typeface="微软雅黑" panose="020B0503020204020204" pitchFamily="34" charset="-122"/>
              </a:rPr>
              <a:t>实现</a:t>
            </a:r>
            <a:r>
              <a:rPr lang="zh-CN" altLang="en-US" sz="1399" kern="0" dirty="0">
                <a:solidFill>
                  <a:srgbClr val="1D1D1A"/>
                </a:solidFill>
                <a:latin typeface="微软雅黑" panose="020B0503020204020204" pitchFamily="34" charset="-122"/>
                <a:ea typeface="微软雅黑" panose="020B0503020204020204" pitchFamily="34" charset="-122"/>
              </a:rPr>
              <a:t>：</a:t>
            </a:r>
            <a:r>
              <a:rPr lang="en-US" altLang="zh-CN" sz="1399" kern="0" dirty="0" err="1">
                <a:solidFill>
                  <a:srgbClr val="1D1D1A"/>
                </a:solidFill>
                <a:latin typeface="微软雅黑" panose="020B0503020204020204" pitchFamily="34" charset="-122"/>
                <a:ea typeface="微软雅黑" panose="020B0503020204020204" pitchFamily="34" charset="-122"/>
              </a:rPr>
              <a:t>vue</a:t>
            </a:r>
            <a:r>
              <a:rPr lang="en-US" altLang="zh-CN" sz="1399" kern="0" dirty="0">
                <a:solidFill>
                  <a:srgbClr val="1D1D1A"/>
                </a:solidFill>
                <a:latin typeface="微软雅黑" panose="020B0503020204020204" pitchFamily="34" charset="-122"/>
                <a:ea typeface="微软雅黑" panose="020B0503020204020204" pitchFamily="34" charset="-122"/>
              </a:rPr>
              <a:t> </a:t>
            </a:r>
            <a:r>
              <a:rPr lang="en-US" altLang="zh-CN"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399" kern="0" dirty="0">
                <a:solidFill>
                  <a:srgbClr val="1D1D1A"/>
                </a:solidFill>
                <a:latin typeface="微软雅黑" panose="020B0503020204020204" pitchFamily="34" charset="-122"/>
                <a:ea typeface="微软雅黑" panose="020B0503020204020204" pitchFamily="34" charset="-122"/>
              </a:rPr>
              <a:t> AST</a:t>
            </a:r>
            <a:r>
              <a:rPr lang="zh-CN" altLang="en-US" sz="1399" kern="0" dirty="0">
                <a:solidFill>
                  <a:srgbClr val="1D1D1A"/>
                </a:solidFill>
                <a:latin typeface="微软雅黑" panose="020B0503020204020204" pitchFamily="34" charset="-122"/>
                <a:ea typeface="微软雅黑" panose="020B0503020204020204" pitchFamily="34" charset="-122"/>
              </a:rPr>
              <a:t>语法树</a:t>
            </a:r>
            <a:r>
              <a:rPr lang="en-US" altLang="zh-CN" sz="1399" kern="0" dirty="0">
                <a:solidFill>
                  <a:srgbClr val="1D1D1A"/>
                </a:solidFill>
                <a:latin typeface="微软雅黑" panose="020B0503020204020204" pitchFamily="34" charset="-122"/>
                <a:ea typeface="微软雅黑" panose="020B0503020204020204" pitchFamily="34" charset="-122"/>
              </a:rPr>
              <a:t>(</a:t>
            </a:r>
            <a:r>
              <a:rPr lang="en-US" altLang="zh-CN" sz="1399" kern="0" dirty="0" err="1">
                <a:solidFill>
                  <a:srgbClr val="1D1D1A"/>
                </a:solidFill>
                <a:latin typeface="微软雅黑" panose="020B0503020204020204" pitchFamily="34" charset="-122"/>
                <a:ea typeface="微软雅黑" panose="020B0503020204020204" pitchFamily="34" charset="-122"/>
              </a:rPr>
              <a:t>vue</a:t>
            </a:r>
            <a:r>
              <a:rPr lang="en-US" altLang="zh-CN" sz="1399" kern="0" dirty="0">
                <a:solidFill>
                  <a:srgbClr val="1D1D1A"/>
                </a:solidFill>
                <a:latin typeface="微软雅黑" panose="020B0503020204020204" pitchFamily="34" charset="-122"/>
                <a:ea typeface="微软雅黑" panose="020B0503020204020204" pitchFamily="34" charset="-122"/>
              </a:rPr>
              <a:t>) </a:t>
            </a:r>
            <a:r>
              <a:rPr lang="en-US" altLang="zh-CN"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转换 </a:t>
            </a:r>
            <a:r>
              <a:rPr lang="en-US" altLang="zh-CN"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 AST</a:t>
            </a:r>
            <a:r>
              <a:rPr lang="zh-CN" altLang="en-US"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语法树</a:t>
            </a:r>
            <a:r>
              <a:rPr lang="en-US" altLang="zh-CN" sz="1399" kern="0" dirty="0">
                <a:solidFill>
                  <a:srgbClr val="1D1D1A"/>
                </a:solidFill>
                <a:latin typeface="微软雅黑" panose="020B0503020204020204" pitchFamily="34" charset="-122"/>
                <a:ea typeface="微软雅黑" panose="020B0503020204020204" pitchFamily="34" charset="-122"/>
                <a:sym typeface="Wingdings" panose="05000000000000000000" pitchFamily="2" charset="2"/>
              </a:rPr>
              <a:t>(horizon) horizon</a:t>
            </a:r>
            <a:endParaRPr lang="zh-CN" altLang="en-US" sz="1399" kern="0" dirty="0">
              <a:solidFill>
                <a:srgbClr val="1D1D1A"/>
              </a:solidFill>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EAB3940C-304C-4010-ACC3-D5160C647B0D}"/>
              </a:ext>
            </a:extLst>
          </p:cNvPr>
          <p:cNvSpPr/>
          <p:nvPr/>
        </p:nvSpPr>
        <p:spPr>
          <a:xfrm>
            <a:off x="5624227" y="1543569"/>
            <a:ext cx="6093620" cy="1845938"/>
          </a:xfrm>
          <a:prstGeom prst="rect">
            <a:avLst/>
          </a:prstGeom>
        </p:spPr>
        <p:txBody>
          <a:bodyPr>
            <a:spAutoFit/>
          </a:bodyPr>
          <a:lstStyle/>
          <a:p>
            <a:pPr defTabSz="914112"/>
            <a:r>
              <a:rPr lang="zh-CN" altLang="en-US" sz="1799" dirty="0">
                <a:solidFill>
                  <a:srgbClr val="1D1D1A"/>
                </a:solidFill>
                <a:latin typeface="Calibri" panose="020F0502020204030204"/>
                <a:ea typeface="等线" panose="02010600030101010101" pitchFamily="2" charset="-122"/>
              </a:rPr>
              <a:t>工具转换（</a:t>
            </a:r>
            <a:r>
              <a:rPr lang="en-US" altLang="zh-CN" sz="1799" dirty="0">
                <a:solidFill>
                  <a:srgbClr val="1D1D1A"/>
                </a:solidFill>
                <a:latin typeface="Calibri" panose="020F0502020204030204"/>
                <a:ea typeface="等线" panose="02010600030101010101" pitchFamily="2" charset="-122"/>
              </a:rPr>
              <a:t>70%</a:t>
            </a:r>
            <a:r>
              <a:rPr lang="zh-CN" altLang="en-US" sz="1799" dirty="0">
                <a:solidFill>
                  <a:srgbClr val="1D1D1A"/>
                </a:solidFill>
                <a:latin typeface="Calibri" panose="020F0502020204030204"/>
                <a:ea typeface="等线" panose="02010600030101010101" pitchFamily="2" charset="-122"/>
              </a:rPr>
              <a:t>）</a:t>
            </a:r>
          </a:p>
          <a:p>
            <a:pPr defTabSz="914112"/>
            <a:r>
              <a:rPr lang="en-US" altLang="zh-CN" sz="1200" dirty="0">
                <a:solidFill>
                  <a:srgbClr val="1D1D1A"/>
                </a:solidFill>
                <a:latin typeface="Calibri" panose="020F0502020204030204"/>
                <a:ea typeface="等线" panose="02010600030101010101" pitchFamily="2" charset="-122"/>
              </a:rPr>
              <a:t>1. </a:t>
            </a:r>
            <a:r>
              <a:rPr lang="zh-CN" altLang="en-US" sz="1200" dirty="0">
                <a:solidFill>
                  <a:srgbClr val="1D1D1A"/>
                </a:solidFill>
                <a:latin typeface="Calibri" panose="020F0502020204030204"/>
                <a:ea typeface="等线" panose="02010600030101010101" pitchFamily="2" charset="-122"/>
              </a:rPr>
              <a:t>将 Vue 组件中的选项和生命周期方法（如props、data、methods、created、mounted等）转换为相应的</a:t>
            </a:r>
            <a:r>
              <a:rPr lang="en-US" altLang="zh-CN" sz="1200" dirty="0">
                <a:solidFill>
                  <a:srgbClr val="1D1D1A"/>
                </a:solidFill>
                <a:latin typeface="Calibri" panose="020F0502020204030204"/>
                <a:ea typeface="等线" panose="02010600030101010101" pitchFamily="2" charset="-122"/>
              </a:rPr>
              <a:t>horizon</a:t>
            </a:r>
            <a:r>
              <a:rPr lang="zh-CN" altLang="en-US" sz="1200" dirty="0">
                <a:solidFill>
                  <a:srgbClr val="1D1D1A"/>
                </a:solidFill>
                <a:latin typeface="Calibri" panose="020F0502020204030204"/>
                <a:ea typeface="等线" panose="02010600030101010101" pitchFamily="2" charset="-122"/>
              </a:rPr>
              <a:t>选项和生命周期方法（如props、state、class components、function components、useEffect、useState等）</a:t>
            </a:r>
            <a:endParaRPr lang="en-US" altLang="zh-CN" sz="1200" dirty="0">
              <a:solidFill>
                <a:srgbClr val="1D1D1A"/>
              </a:solidFill>
              <a:latin typeface="Calibri" panose="020F0502020204030204"/>
              <a:ea typeface="等线" panose="02010600030101010101" pitchFamily="2" charset="-122"/>
            </a:endParaRPr>
          </a:p>
          <a:p>
            <a:pPr defTabSz="914112"/>
            <a:endParaRPr lang="zh-CN" altLang="en-US" sz="1200" dirty="0">
              <a:solidFill>
                <a:srgbClr val="1D1D1A"/>
              </a:solidFill>
              <a:latin typeface="Calibri" panose="020F0502020204030204"/>
              <a:ea typeface="等线" panose="02010600030101010101" pitchFamily="2" charset="-122"/>
            </a:endParaRPr>
          </a:p>
          <a:p>
            <a:pPr defTabSz="914112"/>
            <a:r>
              <a:rPr lang="en-US" altLang="zh-CN" sz="1200" dirty="0">
                <a:solidFill>
                  <a:srgbClr val="1D1D1A"/>
                </a:solidFill>
                <a:latin typeface="Calibri" panose="020F0502020204030204"/>
                <a:ea typeface="等线" panose="02010600030101010101" pitchFamily="2" charset="-122"/>
              </a:rPr>
              <a:t>2.</a:t>
            </a:r>
            <a:r>
              <a:rPr lang="zh-CN" altLang="en-US" sz="1200" dirty="0">
                <a:solidFill>
                  <a:srgbClr val="1D1D1A"/>
                </a:solidFill>
                <a:latin typeface="Calibri" panose="020F0502020204030204"/>
                <a:ea typeface="等线" panose="02010600030101010101" pitchFamily="2" charset="-122"/>
              </a:rPr>
              <a:t>在 </a:t>
            </a:r>
            <a:r>
              <a:rPr lang="en-US" altLang="zh-CN" sz="1200" dirty="0">
                <a:solidFill>
                  <a:srgbClr val="1D1D1A"/>
                </a:solidFill>
                <a:latin typeface="Calibri" panose="020F0502020204030204"/>
                <a:ea typeface="等线" panose="02010600030101010101" pitchFamily="2" charset="-122"/>
              </a:rPr>
              <a:t>horizon</a:t>
            </a:r>
            <a:r>
              <a:rPr lang="zh-CN" altLang="en-US" sz="1200" dirty="0">
                <a:solidFill>
                  <a:srgbClr val="1D1D1A"/>
                </a:solidFill>
                <a:latin typeface="Calibri" panose="020F0502020204030204"/>
                <a:ea typeface="等线" panose="02010600030101010101" pitchFamily="2" charset="-122"/>
              </a:rPr>
              <a:t> 中使用与 Vue 相似的指令，例如：v-for可以转换为map()；v-if可以转换为 &amp;&amp; 运算符，v-show可以转换为style 。需要注意判断条件的位置和语法结构。</a:t>
            </a:r>
          </a:p>
          <a:p>
            <a:pPr defTabSz="914112"/>
            <a:endParaRPr lang="en-US" altLang="zh-CN" sz="1200" dirty="0">
              <a:solidFill>
                <a:srgbClr val="1D1D1A"/>
              </a:solidFill>
              <a:latin typeface="Calibri" panose="020F0502020204030204"/>
              <a:ea typeface="等线" panose="02010600030101010101" pitchFamily="2" charset="-122"/>
            </a:endParaRPr>
          </a:p>
          <a:p>
            <a:pPr defTabSz="914112"/>
            <a:r>
              <a:rPr lang="en-US" altLang="zh-CN" sz="1200" dirty="0">
                <a:solidFill>
                  <a:srgbClr val="1D1D1A"/>
                </a:solidFill>
                <a:latin typeface="Calibri" panose="020F0502020204030204"/>
                <a:ea typeface="等线" panose="02010600030101010101" pitchFamily="2" charset="-122"/>
              </a:rPr>
              <a:t>3.</a:t>
            </a:r>
            <a:r>
              <a:rPr lang="zh-CN" altLang="en-US" sz="1200" dirty="0">
                <a:solidFill>
                  <a:srgbClr val="1D1D1A"/>
                </a:solidFill>
                <a:latin typeface="Calibri" panose="020F0502020204030204"/>
                <a:ea typeface="等线" panose="02010600030101010101" pitchFamily="2" charset="-122"/>
              </a:rPr>
              <a:t>将</a:t>
            </a:r>
            <a:r>
              <a:rPr lang="en-US" altLang="zh-CN" sz="1200" dirty="0" err="1">
                <a:solidFill>
                  <a:srgbClr val="1D1D1A"/>
                </a:solidFill>
                <a:latin typeface="Calibri" panose="020F0502020204030204"/>
                <a:ea typeface="等线" panose="02010600030101010101" pitchFamily="2" charset="-122"/>
              </a:rPr>
              <a:t>vue</a:t>
            </a:r>
            <a:r>
              <a:rPr lang="zh-CN" altLang="en-US" sz="1200" dirty="0">
                <a:solidFill>
                  <a:srgbClr val="1D1D1A"/>
                </a:solidFill>
                <a:latin typeface="Calibri" panose="020F0502020204030204"/>
                <a:ea typeface="等线" panose="02010600030101010101" pitchFamily="2" charset="-122"/>
              </a:rPr>
              <a:t>使用到的组件库代码和</a:t>
            </a:r>
            <a:r>
              <a:rPr lang="en-US" altLang="zh-CN" sz="1200" dirty="0" err="1">
                <a:solidFill>
                  <a:srgbClr val="1D1D1A"/>
                </a:solidFill>
                <a:latin typeface="Calibri" panose="020F0502020204030204"/>
                <a:ea typeface="等线" panose="02010600030101010101" pitchFamily="2" charset="-122"/>
              </a:rPr>
              <a:t>eview</a:t>
            </a:r>
            <a:r>
              <a:rPr lang="zh-CN" altLang="en-US" sz="1200" dirty="0">
                <a:solidFill>
                  <a:srgbClr val="1D1D1A"/>
                </a:solidFill>
                <a:latin typeface="Calibri" panose="020F0502020204030204"/>
                <a:ea typeface="等线" panose="02010600030101010101" pitchFamily="2" charset="-122"/>
              </a:rPr>
              <a:t>的组件转换</a:t>
            </a:r>
            <a:r>
              <a:rPr lang="en-US" altLang="zh-CN" sz="1200" dirty="0">
                <a:solidFill>
                  <a:srgbClr val="1D1D1A"/>
                </a:solidFill>
                <a:latin typeface="Calibri" panose="020F0502020204030204"/>
                <a:ea typeface="等线" panose="02010600030101010101" pitchFamily="2" charset="-122"/>
              </a:rPr>
              <a:t>API</a:t>
            </a:r>
          </a:p>
        </p:txBody>
      </p:sp>
      <p:sp>
        <p:nvSpPr>
          <p:cNvPr id="129" name="矩形 128">
            <a:extLst>
              <a:ext uri="{FF2B5EF4-FFF2-40B4-BE49-F238E27FC236}">
                <a16:creationId xmlns:a16="http://schemas.microsoft.com/office/drawing/2014/main" id="{5B5BB813-018C-4E87-89C5-6BB07245D969}"/>
              </a:ext>
            </a:extLst>
          </p:cNvPr>
          <p:cNvSpPr/>
          <p:nvPr/>
        </p:nvSpPr>
        <p:spPr>
          <a:xfrm>
            <a:off x="5624227" y="3721545"/>
            <a:ext cx="6093620" cy="738376"/>
          </a:xfrm>
          <a:prstGeom prst="rect">
            <a:avLst/>
          </a:prstGeom>
        </p:spPr>
        <p:txBody>
          <a:bodyPr>
            <a:spAutoFit/>
          </a:bodyPr>
          <a:lstStyle/>
          <a:p>
            <a:pPr defTabSz="914112"/>
            <a:r>
              <a:rPr lang="en-US" altLang="zh-CN" sz="1799" dirty="0" err="1">
                <a:solidFill>
                  <a:srgbClr val="1D1D1A"/>
                </a:solidFill>
                <a:latin typeface="Calibri" panose="020F0502020204030204"/>
                <a:ea typeface="等线" panose="02010600030101010101" pitchFamily="2" charset="-122"/>
              </a:rPr>
              <a:t>Polyfill</a:t>
            </a:r>
            <a:r>
              <a:rPr lang="en-US" altLang="zh-CN" sz="1799" dirty="0">
                <a:solidFill>
                  <a:srgbClr val="1D1D1A"/>
                </a:solidFill>
                <a:latin typeface="Calibri" panose="020F0502020204030204"/>
                <a:ea typeface="等线" panose="02010600030101010101" pitchFamily="2" charset="-122"/>
              </a:rPr>
              <a:t> </a:t>
            </a:r>
            <a:r>
              <a:rPr lang="zh-CN" altLang="en-US" sz="1799" dirty="0">
                <a:solidFill>
                  <a:srgbClr val="1D1D1A"/>
                </a:solidFill>
                <a:latin typeface="Calibri" panose="020F0502020204030204"/>
                <a:ea typeface="等线" panose="02010600030101010101" pitchFamily="2" charset="-122"/>
              </a:rPr>
              <a:t>补充</a:t>
            </a:r>
            <a:endParaRPr lang="en-US" altLang="zh-CN" sz="1799" dirty="0">
              <a:solidFill>
                <a:srgbClr val="1D1D1A"/>
              </a:solidFill>
              <a:latin typeface="Calibri" panose="020F0502020204030204"/>
              <a:ea typeface="等线" panose="02010600030101010101" pitchFamily="2" charset="-122"/>
            </a:endParaRPr>
          </a:p>
          <a:p>
            <a:pPr defTabSz="914112"/>
            <a:r>
              <a:rPr lang="zh-CN" altLang="en-US" sz="1200" dirty="0">
                <a:solidFill>
                  <a:srgbClr val="1D1D1A"/>
                </a:solidFill>
                <a:latin typeface="Calibri" panose="020F0502020204030204"/>
                <a:ea typeface="等线" panose="02010600030101010101" pitchFamily="2" charset="-122"/>
              </a:rPr>
              <a:t>将</a:t>
            </a:r>
            <a:r>
              <a:rPr lang="en-US" altLang="zh-CN" sz="1200" dirty="0" err="1">
                <a:solidFill>
                  <a:srgbClr val="1D1D1A"/>
                </a:solidFill>
                <a:latin typeface="Calibri" panose="020F0502020204030204"/>
                <a:ea typeface="等线" panose="02010600030101010101" pitchFamily="2" charset="-122"/>
              </a:rPr>
              <a:t>vue</a:t>
            </a:r>
            <a:r>
              <a:rPr lang="zh-CN" altLang="en-US" sz="1200" dirty="0">
                <a:solidFill>
                  <a:srgbClr val="1D1D1A"/>
                </a:solidFill>
                <a:latin typeface="Calibri" panose="020F0502020204030204"/>
                <a:ea typeface="等线" panose="02010600030101010101" pitchFamily="2" charset="-122"/>
              </a:rPr>
              <a:t>中自有特殊的</a:t>
            </a:r>
            <a:r>
              <a:rPr lang="en-US" altLang="zh-CN" sz="1200" dirty="0">
                <a:solidFill>
                  <a:srgbClr val="1D1D1A"/>
                </a:solidFill>
                <a:latin typeface="Calibri" panose="020F0502020204030204"/>
                <a:ea typeface="等线" panose="02010600030101010101" pitchFamily="2" charset="-122"/>
              </a:rPr>
              <a:t>API</a:t>
            </a:r>
            <a:r>
              <a:rPr lang="zh-CN" altLang="en-US" sz="1200" dirty="0">
                <a:solidFill>
                  <a:srgbClr val="1D1D1A"/>
                </a:solidFill>
                <a:latin typeface="Calibri" panose="020F0502020204030204"/>
                <a:ea typeface="等线" panose="02010600030101010101" pitchFamily="2" charset="-122"/>
              </a:rPr>
              <a:t>模拟实现，</a:t>
            </a:r>
            <a:endParaRPr lang="en-US" altLang="zh-CN" sz="1200" dirty="0">
              <a:solidFill>
                <a:srgbClr val="1D1D1A"/>
              </a:solidFill>
              <a:latin typeface="Calibri" panose="020F0502020204030204"/>
              <a:ea typeface="等线" panose="02010600030101010101" pitchFamily="2" charset="-122"/>
            </a:endParaRPr>
          </a:p>
          <a:p>
            <a:pPr defTabSz="914112"/>
            <a:r>
              <a:rPr lang="zh-CN" altLang="en-US" sz="1200" dirty="0">
                <a:solidFill>
                  <a:srgbClr val="1D1D1A"/>
                </a:solidFill>
                <a:latin typeface="Calibri" panose="020F0502020204030204"/>
                <a:ea typeface="等线" panose="02010600030101010101" pitchFamily="2" charset="-122"/>
              </a:rPr>
              <a:t>将特有常见的组件库</a:t>
            </a:r>
            <a:r>
              <a:rPr lang="en-US" altLang="zh-CN" sz="1200" dirty="0">
                <a:solidFill>
                  <a:srgbClr val="1D1D1A"/>
                </a:solidFill>
                <a:latin typeface="Calibri" panose="020F0502020204030204"/>
                <a:ea typeface="等线" panose="02010600030101010101" pitchFamily="2" charset="-122"/>
              </a:rPr>
              <a:t>(</a:t>
            </a:r>
            <a:r>
              <a:rPr lang="en-US" altLang="zh-CN" sz="1200" dirty="0" err="1">
                <a:solidFill>
                  <a:srgbClr val="1D1D1A"/>
                </a:solidFill>
                <a:latin typeface="Calibri" panose="020F0502020204030204"/>
                <a:ea typeface="等线" panose="02010600030101010101" pitchFamily="2" charset="-122"/>
              </a:rPr>
              <a:t>router,pinia</a:t>
            </a:r>
            <a:r>
              <a:rPr lang="en-US" altLang="zh-CN" sz="1200" dirty="0">
                <a:solidFill>
                  <a:srgbClr val="1D1D1A"/>
                </a:solidFill>
                <a:latin typeface="Calibri" panose="020F0502020204030204"/>
                <a:ea typeface="等线" panose="02010600030101010101" pitchFamily="2" charset="-122"/>
              </a:rPr>
              <a:t>)</a:t>
            </a:r>
            <a:r>
              <a:rPr lang="zh-CN" altLang="en-US" sz="1200" dirty="0">
                <a:solidFill>
                  <a:srgbClr val="1D1D1A"/>
                </a:solidFill>
                <a:latin typeface="Calibri" panose="020F0502020204030204"/>
                <a:ea typeface="等线" panose="02010600030101010101" pitchFamily="2" charset="-122"/>
              </a:rPr>
              <a:t>等模拟实现</a:t>
            </a:r>
          </a:p>
        </p:txBody>
      </p:sp>
      <p:sp>
        <p:nvSpPr>
          <p:cNvPr id="130" name="矩形 129">
            <a:extLst>
              <a:ext uri="{FF2B5EF4-FFF2-40B4-BE49-F238E27FC236}">
                <a16:creationId xmlns:a16="http://schemas.microsoft.com/office/drawing/2014/main" id="{C315232A-2E19-4B65-97F5-DFE4A8DFE641}"/>
              </a:ext>
            </a:extLst>
          </p:cNvPr>
          <p:cNvSpPr/>
          <p:nvPr/>
        </p:nvSpPr>
        <p:spPr>
          <a:xfrm>
            <a:off x="5582216" y="4852275"/>
            <a:ext cx="6093620" cy="830673"/>
          </a:xfrm>
          <a:prstGeom prst="rect">
            <a:avLst/>
          </a:prstGeom>
        </p:spPr>
        <p:txBody>
          <a:bodyPr>
            <a:spAutoFit/>
          </a:bodyPr>
          <a:lstStyle/>
          <a:p>
            <a:pPr defTabSz="914112"/>
            <a:r>
              <a:rPr lang="zh-CN" altLang="en-US" sz="1799" dirty="0">
                <a:solidFill>
                  <a:srgbClr val="1D1D1A"/>
                </a:solidFill>
                <a:latin typeface="Calibri" panose="020F0502020204030204"/>
                <a:ea typeface="等线" panose="02010600030101010101" pitchFamily="2" charset="-122"/>
              </a:rPr>
              <a:t>提供切换指南，针对特殊场景进行手动调整 （</a:t>
            </a:r>
            <a:r>
              <a:rPr lang="en-US" altLang="zh-CN" sz="1799" dirty="0">
                <a:solidFill>
                  <a:srgbClr val="1D1D1A"/>
                </a:solidFill>
                <a:latin typeface="Calibri" panose="020F0502020204030204"/>
                <a:ea typeface="等线" panose="02010600030101010101" pitchFamily="2" charset="-122"/>
              </a:rPr>
              <a:t>30%</a:t>
            </a:r>
            <a:r>
              <a:rPr lang="zh-CN" altLang="en-US" sz="1799" dirty="0">
                <a:solidFill>
                  <a:srgbClr val="1D1D1A"/>
                </a:solidFill>
                <a:latin typeface="Calibri" panose="020F0502020204030204"/>
                <a:ea typeface="等线" panose="02010600030101010101" pitchFamily="2" charset="-122"/>
              </a:rPr>
              <a:t>）</a:t>
            </a:r>
            <a:endParaRPr lang="en-US" altLang="zh-CN" sz="1799" dirty="0">
              <a:solidFill>
                <a:srgbClr val="1D1D1A"/>
              </a:solidFill>
              <a:latin typeface="Calibri" panose="020F0502020204030204"/>
              <a:ea typeface="等线" panose="02010600030101010101" pitchFamily="2" charset="-122"/>
            </a:endParaRPr>
          </a:p>
          <a:p>
            <a:pPr defTabSz="914112"/>
            <a:r>
              <a:rPr lang="zh-CN" altLang="en-US" sz="1200" dirty="0">
                <a:solidFill>
                  <a:srgbClr val="1D1D1A"/>
                </a:solidFill>
                <a:latin typeface="Calibri" panose="020F0502020204030204"/>
                <a:ea typeface="等线" panose="02010600030101010101" pitchFamily="2" charset="-122"/>
              </a:rPr>
              <a:t>自动转换工具不可能完美地将 Vue业务组件使用转换为</a:t>
            </a:r>
            <a:r>
              <a:rPr lang="en-US" altLang="zh-CN" sz="1200" dirty="0" err="1">
                <a:solidFill>
                  <a:srgbClr val="1D1D1A"/>
                </a:solidFill>
                <a:latin typeface="Calibri" panose="020F0502020204030204"/>
                <a:ea typeface="等线" panose="02010600030101010101" pitchFamily="2" charset="-122"/>
              </a:rPr>
              <a:t>eview</a:t>
            </a:r>
            <a:r>
              <a:rPr lang="zh-CN" altLang="en-US" sz="1200" dirty="0">
                <a:solidFill>
                  <a:srgbClr val="1D1D1A"/>
                </a:solidFill>
                <a:latin typeface="Calibri" panose="020F0502020204030204"/>
                <a:ea typeface="等线" panose="02010600030101010101" pitchFamily="2" charset="-122"/>
              </a:rPr>
              <a:t>，需要进行手动调整。确保代码逻辑正确和组件渲染成功</a:t>
            </a:r>
            <a:r>
              <a:rPr lang="zh-CN" altLang="en-US" sz="1799" dirty="0">
                <a:solidFill>
                  <a:srgbClr val="1D1D1A"/>
                </a:solidFill>
                <a:latin typeface="Calibri" panose="020F0502020204030204"/>
                <a:ea typeface="等线" panose="02010600030101010101" pitchFamily="2" charset="-122"/>
              </a:rPr>
              <a:t>。</a:t>
            </a:r>
          </a:p>
        </p:txBody>
      </p:sp>
    </p:spTree>
    <p:extLst>
      <p:ext uri="{BB962C8B-B14F-4D97-AF65-F5344CB8AC3E}">
        <p14:creationId xmlns:p14="http://schemas.microsoft.com/office/powerpoint/2010/main" val="187925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1F44BE-505D-47E6-9C9F-E35FE57159CB}"/>
              </a:ext>
            </a:extLst>
          </p:cNvPr>
          <p:cNvSpPr txBox="1"/>
          <p:nvPr/>
        </p:nvSpPr>
        <p:spPr>
          <a:xfrm>
            <a:off x="1077893" y="1423025"/>
            <a:ext cx="614271" cy="369332"/>
          </a:xfrm>
          <a:prstGeom prst="rect">
            <a:avLst/>
          </a:prstGeom>
          <a:noFill/>
        </p:spPr>
        <p:txBody>
          <a:bodyPr wrap="none" rtlCol="0">
            <a:spAutoFit/>
          </a:bodyPr>
          <a:lstStyle/>
          <a:p>
            <a:r>
              <a:rPr lang="en-US" altLang="zh-CN" dirty="0"/>
              <a:t>App </a:t>
            </a:r>
          </a:p>
        </p:txBody>
      </p:sp>
      <p:sp>
        <p:nvSpPr>
          <p:cNvPr id="8" name="文本框 7">
            <a:extLst>
              <a:ext uri="{FF2B5EF4-FFF2-40B4-BE49-F238E27FC236}">
                <a16:creationId xmlns:a16="http://schemas.microsoft.com/office/drawing/2014/main" id="{73134968-FE7E-4121-AC4A-2462A113B98C}"/>
              </a:ext>
            </a:extLst>
          </p:cNvPr>
          <p:cNvSpPr txBox="1"/>
          <p:nvPr/>
        </p:nvSpPr>
        <p:spPr>
          <a:xfrm>
            <a:off x="1624206" y="1283731"/>
            <a:ext cx="575157" cy="1200329"/>
          </a:xfrm>
          <a:prstGeom prst="rect">
            <a:avLst/>
          </a:prstGeom>
          <a:noFill/>
        </p:spPr>
        <p:txBody>
          <a:bodyPr wrap="none" rtlCol="0">
            <a:spAutoFit/>
          </a:bodyPr>
          <a:lstStyle/>
          <a:p>
            <a:r>
              <a:rPr lang="en-US" altLang="zh-CN" dirty="0"/>
              <a:t>.</a:t>
            </a:r>
            <a:r>
              <a:rPr lang="en-US" altLang="zh-CN" dirty="0" err="1"/>
              <a:t>Css</a:t>
            </a:r>
            <a:endParaRPr lang="en-US" altLang="zh-CN" dirty="0"/>
          </a:p>
          <a:p>
            <a:r>
              <a:rPr lang="en-US" altLang="zh-CN" dirty="0"/>
              <a:t>.</a:t>
            </a:r>
            <a:r>
              <a:rPr lang="en-US" altLang="zh-CN" dirty="0" err="1"/>
              <a:t>vue</a:t>
            </a:r>
            <a:endParaRPr lang="en-US" altLang="zh-CN" dirty="0"/>
          </a:p>
          <a:p>
            <a:r>
              <a:rPr lang="en-US" altLang="zh-CN" dirty="0"/>
              <a:t>.</a:t>
            </a:r>
            <a:r>
              <a:rPr lang="en-US" altLang="zh-CN" dirty="0" err="1"/>
              <a:t>ts</a:t>
            </a:r>
            <a:endParaRPr lang="en-US" altLang="zh-CN" dirty="0"/>
          </a:p>
          <a:p>
            <a:r>
              <a:rPr lang="en-US" altLang="zh-CN" dirty="0"/>
              <a:t>.</a:t>
            </a:r>
            <a:r>
              <a:rPr lang="en-US" altLang="zh-CN" dirty="0" err="1"/>
              <a:t>js</a:t>
            </a:r>
            <a:r>
              <a:rPr lang="en-US" altLang="zh-CN" dirty="0"/>
              <a:t> </a:t>
            </a:r>
            <a:endParaRPr lang="zh-CN" altLang="en-US" dirty="0"/>
          </a:p>
        </p:txBody>
      </p:sp>
      <p:cxnSp>
        <p:nvCxnSpPr>
          <p:cNvPr id="12" name="直接箭头连接符 11">
            <a:extLst>
              <a:ext uri="{FF2B5EF4-FFF2-40B4-BE49-F238E27FC236}">
                <a16:creationId xmlns:a16="http://schemas.microsoft.com/office/drawing/2014/main" id="{1B3AA55F-C391-4F3E-9FBE-FFB4D2DA736F}"/>
              </a:ext>
            </a:extLst>
          </p:cNvPr>
          <p:cNvCxnSpPr>
            <a:cxnSpLocks/>
            <a:stCxn id="8" idx="3"/>
            <a:endCxn id="13" idx="1"/>
          </p:cNvCxnSpPr>
          <p:nvPr/>
        </p:nvCxnSpPr>
        <p:spPr>
          <a:xfrm>
            <a:off x="2199363" y="1883896"/>
            <a:ext cx="1726685" cy="62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2CD00D7-1F7A-40E8-AE51-92CE1168B836}"/>
              </a:ext>
            </a:extLst>
          </p:cNvPr>
          <p:cNvSpPr txBox="1"/>
          <p:nvPr/>
        </p:nvSpPr>
        <p:spPr>
          <a:xfrm>
            <a:off x="3926048" y="1484581"/>
            <a:ext cx="618567" cy="923330"/>
          </a:xfrm>
          <a:prstGeom prst="rect">
            <a:avLst/>
          </a:prstGeom>
          <a:noFill/>
        </p:spPr>
        <p:txBody>
          <a:bodyPr wrap="none" rtlCol="0">
            <a:spAutoFit/>
          </a:bodyPr>
          <a:lstStyle/>
          <a:p>
            <a:r>
              <a:rPr lang="en-US" altLang="zh-CN" dirty="0"/>
              <a:t>html</a:t>
            </a:r>
          </a:p>
          <a:p>
            <a:r>
              <a:rPr lang="en-US" altLang="zh-CN" dirty="0"/>
              <a:t>JS</a:t>
            </a:r>
          </a:p>
          <a:p>
            <a:r>
              <a:rPr lang="en-US" altLang="zh-CN" dirty="0" err="1"/>
              <a:t>css</a:t>
            </a:r>
            <a:endParaRPr lang="zh-CN" altLang="en-US" dirty="0"/>
          </a:p>
        </p:txBody>
      </p:sp>
      <p:sp>
        <p:nvSpPr>
          <p:cNvPr id="16" name="文本框 15">
            <a:extLst>
              <a:ext uri="{FF2B5EF4-FFF2-40B4-BE49-F238E27FC236}">
                <a16:creationId xmlns:a16="http://schemas.microsoft.com/office/drawing/2014/main" id="{7D09EF79-CC0C-4CDA-9A95-3B71C8FCF56B}"/>
              </a:ext>
            </a:extLst>
          </p:cNvPr>
          <p:cNvSpPr txBox="1"/>
          <p:nvPr/>
        </p:nvSpPr>
        <p:spPr>
          <a:xfrm>
            <a:off x="2360969" y="1638469"/>
            <a:ext cx="1226170" cy="307777"/>
          </a:xfrm>
          <a:prstGeom prst="rect">
            <a:avLst/>
          </a:prstGeom>
          <a:noFill/>
        </p:spPr>
        <p:txBody>
          <a:bodyPr wrap="none" rtlCol="0">
            <a:spAutoFit/>
          </a:bodyPr>
          <a:lstStyle/>
          <a:p>
            <a:r>
              <a:rPr lang="en-US" altLang="zh-CN" sz="1400" dirty="0"/>
              <a:t>Compile/trans</a:t>
            </a:r>
            <a:endParaRPr lang="zh-CN" altLang="en-US" sz="1400" dirty="0"/>
          </a:p>
        </p:txBody>
      </p:sp>
      <p:sp>
        <p:nvSpPr>
          <p:cNvPr id="18" name="文本框 17">
            <a:extLst>
              <a:ext uri="{FF2B5EF4-FFF2-40B4-BE49-F238E27FC236}">
                <a16:creationId xmlns:a16="http://schemas.microsoft.com/office/drawing/2014/main" id="{CCBB9EAB-BBC1-485E-A470-7C070234A2C3}"/>
              </a:ext>
            </a:extLst>
          </p:cNvPr>
          <p:cNvSpPr txBox="1"/>
          <p:nvPr/>
        </p:nvSpPr>
        <p:spPr>
          <a:xfrm>
            <a:off x="492893" y="3120488"/>
            <a:ext cx="1170000" cy="369332"/>
          </a:xfrm>
          <a:prstGeom prst="rect">
            <a:avLst/>
          </a:prstGeom>
          <a:noFill/>
        </p:spPr>
        <p:txBody>
          <a:bodyPr wrap="none" rtlCol="0">
            <a:spAutoFit/>
          </a:bodyPr>
          <a:lstStyle/>
          <a:p>
            <a:r>
              <a:rPr lang="en-US" altLang="zh-CN" dirty="0" err="1"/>
              <a:t>elementUI</a:t>
            </a:r>
            <a:endParaRPr lang="en-US" altLang="zh-CN" dirty="0"/>
          </a:p>
        </p:txBody>
      </p:sp>
      <p:cxnSp>
        <p:nvCxnSpPr>
          <p:cNvPr id="20" name="直接箭头连接符 19">
            <a:extLst>
              <a:ext uri="{FF2B5EF4-FFF2-40B4-BE49-F238E27FC236}">
                <a16:creationId xmlns:a16="http://schemas.microsoft.com/office/drawing/2014/main" id="{C811910E-0E37-41E1-8FF0-FB30F16E79F4}"/>
              </a:ext>
            </a:extLst>
          </p:cNvPr>
          <p:cNvCxnSpPr>
            <a:cxnSpLocks/>
          </p:cNvCxnSpPr>
          <p:nvPr/>
        </p:nvCxnSpPr>
        <p:spPr>
          <a:xfrm flipV="1">
            <a:off x="2355140" y="2191673"/>
            <a:ext cx="1624693" cy="129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8DA0BAF-E68A-474A-BFB7-9CF57EBA1B39}"/>
              </a:ext>
            </a:extLst>
          </p:cNvPr>
          <p:cNvSpPr txBox="1"/>
          <p:nvPr/>
        </p:nvSpPr>
        <p:spPr>
          <a:xfrm>
            <a:off x="4544614" y="1484581"/>
            <a:ext cx="673337" cy="923330"/>
          </a:xfrm>
          <a:prstGeom prst="rect">
            <a:avLst/>
          </a:prstGeom>
          <a:noFill/>
        </p:spPr>
        <p:txBody>
          <a:bodyPr wrap="square" rtlCol="0">
            <a:spAutoFit/>
          </a:bodyPr>
          <a:lstStyle/>
          <a:p>
            <a:r>
              <a:rPr lang="en-US" altLang="zh-CN" sz="5400" dirty="0"/>
              <a:t>+</a:t>
            </a:r>
            <a:endParaRPr lang="zh-CN" altLang="en-US" sz="5400" dirty="0"/>
          </a:p>
        </p:txBody>
      </p:sp>
      <p:sp>
        <p:nvSpPr>
          <p:cNvPr id="25" name="文本框 24">
            <a:extLst>
              <a:ext uri="{FF2B5EF4-FFF2-40B4-BE49-F238E27FC236}">
                <a16:creationId xmlns:a16="http://schemas.microsoft.com/office/drawing/2014/main" id="{B552487F-492D-4060-920B-4ABE901BE209}"/>
              </a:ext>
            </a:extLst>
          </p:cNvPr>
          <p:cNvSpPr txBox="1"/>
          <p:nvPr/>
        </p:nvSpPr>
        <p:spPr>
          <a:xfrm>
            <a:off x="2669773" y="2809303"/>
            <a:ext cx="1226170" cy="307777"/>
          </a:xfrm>
          <a:prstGeom prst="rect">
            <a:avLst/>
          </a:prstGeom>
          <a:noFill/>
        </p:spPr>
        <p:txBody>
          <a:bodyPr wrap="none" rtlCol="0">
            <a:spAutoFit/>
          </a:bodyPr>
          <a:lstStyle/>
          <a:p>
            <a:r>
              <a:rPr lang="en-US" altLang="zh-CN" sz="1400" dirty="0"/>
              <a:t>Compile/trans</a:t>
            </a:r>
            <a:endParaRPr lang="zh-CN" altLang="en-US" sz="1400" dirty="0"/>
          </a:p>
        </p:txBody>
      </p:sp>
      <p:sp>
        <p:nvSpPr>
          <p:cNvPr id="27" name="文本框 26">
            <a:extLst>
              <a:ext uri="{FF2B5EF4-FFF2-40B4-BE49-F238E27FC236}">
                <a16:creationId xmlns:a16="http://schemas.microsoft.com/office/drawing/2014/main" id="{1781F04A-ACD6-4653-B8E2-41637B78B158}"/>
              </a:ext>
            </a:extLst>
          </p:cNvPr>
          <p:cNvSpPr txBox="1"/>
          <p:nvPr/>
        </p:nvSpPr>
        <p:spPr>
          <a:xfrm>
            <a:off x="1621260" y="3305154"/>
            <a:ext cx="575157" cy="1200329"/>
          </a:xfrm>
          <a:prstGeom prst="rect">
            <a:avLst/>
          </a:prstGeom>
          <a:noFill/>
        </p:spPr>
        <p:txBody>
          <a:bodyPr wrap="none" rtlCol="0">
            <a:spAutoFit/>
          </a:bodyPr>
          <a:lstStyle/>
          <a:p>
            <a:r>
              <a:rPr lang="en-US" altLang="zh-CN" dirty="0"/>
              <a:t>.</a:t>
            </a:r>
            <a:r>
              <a:rPr lang="en-US" altLang="zh-CN" dirty="0" err="1"/>
              <a:t>Css</a:t>
            </a:r>
            <a:endParaRPr lang="en-US" altLang="zh-CN" dirty="0"/>
          </a:p>
          <a:p>
            <a:r>
              <a:rPr lang="en-US" altLang="zh-CN" dirty="0"/>
              <a:t>.</a:t>
            </a:r>
            <a:r>
              <a:rPr lang="en-US" altLang="zh-CN" dirty="0" err="1"/>
              <a:t>vue</a:t>
            </a:r>
            <a:endParaRPr lang="en-US" altLang="zh-CN" dirty="0"/>
          </a:p>
          <a:p>
            <a:r>
              <a:rPr lang="en-US" altLang="zh-CN" dirty="0"/>
              <a:t>.</a:t>
            </a:r>
            <a:r>
              <a:rPr lang="en-US" altLang="zh-CN" dirty="0" err="1"/>
              <a:t>ts</a:t>
            </a:r>
            <a:endParaRPr lang="en-US" altLang="zh-CN" dirty="0"/>
          </a:p>
          <a:p>
            <a:r>
              <a:rPr lang="en-US" altLang="zh-CN" dirty="0"/>
              <a:t>.</a:t>
            </a:r>
            <a:r>
              <a:rPr lang="en-US" altLang="zh-CN" dirty="0" err="1"/>
              <a:t>js</a:t>
            </a:r>
            <a:r>
              <a:rPr lang="en-US" altLang="zh-CN" dirty="0"/>
              <a:t> </a:t>
            </a:r>
            <a:endParaRPr lang="zh-CN" altLang="en-US" dirty="0"/>
          </a:p>
        </p:txBody>
      </p:sp>
      <p:sp>
        <p:nvSpPr>
          <p:cNvPr id="29" name="文本框 28">
            <a:extLst>
              <a:ext uri="{FF2B5EF4-FFF2-40B4-BE49-F238E27FC236}">
                <a16:creationId xmlns:a16="http://schemas.microsoft.com/office/drawing/2014/main" id="{E9ADCD07-908E-45F1-A253-129980CF8490}"/>
              </a:ext>
            </a:extLst>
          </p:cNvPr>
          <p:cNvSpPr txBox="1"/>
          <p:nvPr/>
        </p:nvSpPr>
        <p:spPr>
          <a:xfrm>
            <a:off x="5100506" y="1761580"/>
            <a:ext cx="1500988" cy="369332"/>
          </a:xfrm>
          <a:prstGeom prst="rect">
            <a:avLst/>
          </a:prstGeom>
          <a:noFill/>
        </p:spPr>
        <p:txBody>
          <a:bodyPr wrap="none" rtlCol="0">
            <a:spAutoFit/>
          </a:bodyPr>
          <a:lstStyle/>
          <a:p>
            <a:r>
              <a:rPr lang="en-US" altLang="zh-CN" dirty="0"/>
              <a:t>Vue-Runtim.js</a:t>
            </a:r>
            <a:endParaRPr lang="zh-CN" altLang="en-US" dirty="0"/>
          </a:p>
        </p:txBody>
      </p:sp>
      <p:cxnSp>
        <p:nvCxnSpPr>
          <p:cNvPr id="32" name="直接箭头连接符 31">
            <a:extLst>
              <a:ext uri="{FF2B5EF4-FFF2-40B4-BE49-F238E27FC236}">
                <a16:creationId xmlns:a16="http://schemas.microsoft.com/office/drawing/2014/main" id="{68C69A50-BD7C-4871-980D-5A9CF71C9BB9}"/>
              </a:ext>
            </a:extLst>
          </p:cNvPr>
          <p:cNvCxnSpPr/>
          <p:nvPr/>
        </p:nvCxnSpPr>
        <p:spPr>
          <a:xfrm>
            <a:off x="5888429" y="2223084"/>
            <a:ext cx="0" cy="8939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0554456-82EE-4F7D-8E02-CAAB4A268932}"/>
              </a:ext>
            </a:extLst>
          </p:cNvPr>
          <p:cNvSpPr txBox="1"/>
          <p:nvPr/>
        </p:nvSpPr>
        <p:spPr>
          <a:xfrm>
            <a:off x="5266838" y="3244334"/>
            <a:ext cx="1652440" cy="369332"/>
          </a:xfrm>
          <a:prstGeom prst="rect">
            <a:avLst/>
          </a:prstGeom>
          <a:noFill/>
        </p:spPr>
        <p:txBody>
          <a:bodyPr wrap="none" rtlCol="0">
            <a:spAutoFit/>
          </a:bodyPr>
          <a:lstStyle/>
          <a:p>
            <a:r>
              <a:rPr lang="en-US" altLang="zh-CN" dirty="0" err="1">
                <a:solidFill>
                  <a:srgbClr val="00B050"/>
                </a:solidFill>
              </a:rPr>
              <a:t>Horizon+adpter</a:t>
            </a:r>
            <a:endParaRPr lang="zh-CN" altLang="en-US" dirty="0">
              <a:solidFill>
                <a:srgbClr val="00B050"/>
              </a:solidFill>
            </a:endParaRPr>
          </a:p>
        </p:txBody>
      </p:sp>
      <p:sp>
        <p:nvSpPr>
          <p:cNvPr id="34" name="矩形 33">
            <a:extLst>
              <a:ext uri="{FF2B5EF4-FFF2-40B4-BE49-F238E27FC236}">
                <a16:creationId xmlns:a16="http://schemas.microsoft.com/office/drawing/2014/main" id="{04A1D142-FE23-4B92-AC42-8E6B8AABA564}"/>
              </a:ext>
            </a:extLst>
          </p:cNvPr>
          <p:cNvSpPr/>
          <p:nvPr/>
        </p:nvSpPr>
        <p:spPr>
          <a:xfrm>
            <a:off x="3748745" y="934805"/>
            <a:ext cx="3532892" cy="16535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0419912F-21F6-4EEA-A2B2-583701E91729}"/>
              </a:ext>
            </a:extLst>
          </p:cNvPr>
          <p:cNvSpPr txBox="1"/>
          <p:nvPr/>
        </p:nvSpPr>
        <p:spPr>
          <a:xfrm>
            <a:off x="3759207" y="565473"/>
            <a:ext cx="952248" cy="369332"/>
          </a:xfrm>
          <a:prstGeom prst="rect">
            <a:avLst/>
          </a:prstGeom>
          <a:noFill/>
        </p:spPr>
        <p:txBody>
          <a:bodyPr wrap="none" rtlCol="0">
            <a:spAutoFit/>
          </a:bodyPr>
          <a:lstStyle/>
          <a:p>
            <a:r>
              <a:rPr lang="en-US" altLang="zh-CN" dirty="0"/>
              <a:t>browser</a:t>
            </a:r>
            <a:endParaRPr lang="zh-CN" altLang="en-US" dirty="0"/>
          </a:p>
        </p:txBody>
      </p:sp>
    </p:spTree>
    <p:extLst>
      <p:ext uri="{BB962C8B-B14F-4D97-AF65-F5344CB8AC3E}">
        <p14:creationId xmlns:p14="http://schemas.microsoft.com/office/powerpoint/2010/main" val="341652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3E33F0-9BA3-4733-839E-4EAC7187B0E9}"/>
              </a:ext>
            </a:extLst>
          </p:cNvPr>
          <p:cNvSpPr txBox="1"/>
          <p:nvPr/>
        </p:nvSpPr>
        <p:spPr>
          <a:xfrm>
            <a:off x="0" y="200023"/>
            <a:ext cx="4888389" cy="338554"/>
          </a:xfrm>
          <a:prstGeom prst="rect">
            <a:avLst/>
          </a:prstGeom>
          <a:noFill/>
        </p:spPr>
        <p:txBody>
          <a:bodyPr wrap="none" lIns="0" tIns="0" rIns="0" bIns="0" rtlCol="0">
            <a:spAutoFit/>
          </a:bodyPr>
          <a:lstStyle/>
          <a:p>
            <a:r>
              <a:rPr kumimoji="1" lang="zh-CN" altLang="en-US" sz="2200" dirty="0">
                <a:solidFill>
                  <a:srgbClr val="000000"/>
                </a:solidFill>
                <a:latin typeface="Microsoft YaHei" panose="020B0503020204020204" pitchFamily="34" charset="-122"/>
                <a:ea typeface="Microsoft YaHei" panose="020B0503020204020204" pitchFamily="34" charset="-122"/>
              </a:rPr>
              <a:t>工具开发：</a:t>
            </a:r>
            <a:r>
              <a:rPr kumimoji="1" lang="en-US" altLang="zh-CN" sz="2200" dirty="0">
                <a:solidFill>
                  <a:srgbClr val="000000"/>
                </a:solidFill>
                <a:latin typeface="Microsoft YaHei" panose="020B0503020204020204" pitchFamily="34" charset="-122"/>
                <a:ea typeface="Microsoft YaHei" panose="020B0503020204020204" pitchFamily="34" charset="-122"/>
              </a:rPr>
              <a:t> </a:t>
            </a:r>
            <a:r>
              <a:rPr kumimoji="1" lang="zh-CN" altLang="en-US" sz="2200" dirty="0">
                <a:solidFill>
                  <a:srgbClr val="000000"/>
                </a:solidFill>
                <a:latin typeface="Microsoft YaHei" panose="020B0503020204020204" pitchFamily="34" charset="-122"/>
                <a:ea typeface="Microsoft YaHei" panose="020B0503020204020204" pitchFamily="34" charset="-122"/>
              </a:rPr>
              <a:t>尝试</a:t>
            </a:r>
            <a:r>
              <a:rPr kumimoji="1" lang="en-US" altLang="zh-CN" sz="2200" dirty="0" err="1">
                <a:solidFill>
                  <a:srgbClr val="000000"/>
                </a:solidFill>
                <a:latin typeface="Microsoft YaHei" panose="020B0503020204020204" pitchFamily="34" charset="-122"/>
                <a:ea typeface="Microsoft YaHei" panose="020B0503020204020204" pitchFamily="34" charset="-122"/>
              </a:rPr>
              <a:t>monorepo</a:t>
            </a:r>
            <a:r>
              <a:rPr kumimoji="1" lang="zh-CN" altLang="en-US" sz="2200" dirty="0">
                <a:solidFill>
                  <a:srgbClr val="000000"/>
                </a:solidFill>
                <a:latin typeface="Microsoft YaHei" panose="020B0503020204020204" pitchFamily="34" charset="-122"/>
                <a:ea typeface="Microsoft YaHei" panose="020B0503020204020204" pitchFamily="34" charset="-122"/>
              </a:rPr>
              <a:t>代码仓架构</a:t>
            </a:r>
            <a:endParaRPr kumimoji="1" lang="en-US" altLang="zh-CN" sz="2200"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316F5E1-0FF6-4DC0-BF94-D98CC2673785}"/>
              </a:ext>
            </a:extLst>
          </p:cNvPr>
          <p:cNvSpPr txBox="1"/>
          <p:nvPr/>
        </p:nvSpPr>
        <p:spPr>
          <a:xfrm>
            <a:off x="3819416" y="4404266"/>
            <a:ext cx="2981585" cy="1477328"/>
          </a:xfrm>
          <a:prstGeom prst="rect">
            <a:avLst/>
          </a:prstGeom>
          <a:noFill/>
        </p:spPr>
        <p:txBody>
          <a:bodyPr wrap="none" lIns="0" tIns="0" rIns="0" bIns="0" rtlCol="0">
            <a:spAutoFit/>
          </a:bodyPr>
          <a:lstStyle/>
          <a:p>
            <a:pPr marL="457200" indent="-457200" algn="l">
              <a:buAutoNum type="arabicPeriod"/>
            </a:pPr>
            <a:r>
              <a:rPr kumimoji="1" lang="zh-CN" altLang="en-US" sz="1600" dirty="0">
                <a:solidFill>
                  <a:srgbClr val="000000"/>
                </a:solidFill>
                <a:latin typeface="Microsoft YaHei" panose="020B0503020204020204" pitchFamily="34" charset="-122"/>
                <a:ea typeface="Microsoft YaHei" panose="020B0503020204020204" pitchFamily="34" charset="-122"/>
              </a:rPr>
              <a:t>成倍减少编译时间</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457200" indent="-457200" algn="l">
              <a:buAutoNum type="arabicPeriod"/>
            </a:pPr>
            <a:r>
              <a:rPr kumimoji="1" lang="zh-CN" altLang="en-US" sz="1600" dirty="0">
                <a:solidFill>
                  <a:srgbClr val="000000"/>
                </a:solidFill>
                <a:latin typeface="Microsoft YaHei" panose="020B0503020204020204" pitchFamily="34" charset="-122"/>
                <a:ea typeface="Microsoft YaHei" panose="020B0503020204020204" pitchFamily="34" charset="-122"/>
              </a:rPr>
              <a:t>成倍提升开发效率</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457200" indent="-457200" algn="l">
              <a:buAutoNum type="arabicPeriod"/>
            </a:pPr>
            <a:r>
              <a:rPr kumimoji="1" lang="zh-CN" altLang="en-US" sz="1600" dirty="0">
                <a:solidFill>
                  <a:srgbClr val="000000"/>
                </a:solidFill>
                <a:latin typeface="Microsoft YaHei" panose="020B0503020204020204" pitchFamily="34" charset="-122"/>
                <a:ea typeface="Microsoft YaHei" panose="020B0503020204020204" pitchFamily="34" charset="-122"/>
              </a:rPr>
              <a:t>依赖包集中统一管理</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457200" indent="-457200" algn="l">
              <a:buAutoNum type="arabicPeriod"/>
            </a:pPr>
            <a:r>
              <a:rPr kumimoji="1" lang="en-US" altLang="zh-CN" sz="1600" dirty="0">
                <a:solidFill>
                  <a:srgbClr val="000000"/>
                </a:solidFill>
                <a:latin typeface="Microsoft YaHei" panose="020B0503020204020204" pitchFamily="34" charset="-122"/>
                <a:ea typeface="Microsoft YaHei" panose="020B0503020204020204" pitchFamily="34" charset="-122"/>
              </a:rPr>
              <a:t>PC</a:t>
            </a:r>
            <a:r>
              <a:rPr kumimoji="1" lang="zh-CN" altLang="en-US" sz="1600" dirty="0">
                <a:solidFill>
                  <a:srgbClr val="000000"/>
                </a:solidFill>
                <a:latin typeface="Microsoft YaHei" panose="020B0503020204020204" pitchFamily="34" charset="-122"/>
                <a:ea typeface="Microsoft YaHei" panose="020B0503020204020204" pitchFamily="34" charset="-122"/>
              </a:rPr>
              <a:t>，移动端代码管理更方便</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457200" indent="-457200" algn="l">
              <a:buAutoNum type="arabicPeriod"/>
            </a:pPr>
            <a:r>
              <a:rPr kumimoji="1" lang="zh-CN" altLang="en-US" sz="1600" dirty="0">
                <a:solidFill>
                  <a:srgbClr val="000000"/>
                </a:solidFill>
                <a:latin typeface="Microsoft YaHei" panose="020B0503020204020204" pitchFamily="34" charset="-122"/>
                <a:ea typeface="Microsoft YaHei" panose="020B0503020204020204" pitchFamily="34" charset="-122"/>
              </a:rPr>
              <a:t>一行命令即可部署多个服务</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a:p>
            <a:pPr marL="457200" indent="-457200" algn="l">
              <a:buAutoNum type="arabicPeriod"/>
            </a:pPr>
            <a:r>
              <a:rPr kumimoji="1" lang="zh-CN" altLang="en-US" sz="1600" dirty="0">
                <a:solidFill>
                  <a:srgbClr val="000000"/>
                </a:solidFill>
                <a:latin typeface="Microsoft YaHei" panose="020B0503020204020204" pitchFamily="34" charset="-122"/>
                <a:ea typeface="Microsoft YaHei" panose="020B0503020204020204" pitchFamily="34" charset="-122"/>
              </a:rPr>
              <a:t>三方库管理</a:t>
            </a:r>
            <a:endParaRPr kumimoji="1" lang="en-US" altLang="zh-CN" sz="1600" dirty="0">
              <a:solidFill>
                <a:srgbClr val="000000"/>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90A77D70-190E-47F1-9574-CA19019B0AAB}"/>
              </a:ext>
            </a:extLst>
          </p:cNvPr>
          <p:cNvSpPr txBox="1"/>
          <p:nvPr/>
        </p:nvSpPr>
        <p:spPr>
          <a:xfrm>
            <a:off x="3878139" y="6206308"/>
            <a:ext cx="2581271" cy="338554"/>
          </a:xfrm>
          <a:prstGeom prst="rect">
            <a:avLst/>
          </a:prstGeom>
          <a:noFill/>
        </p:spPr>
        <p:txBody>
          <a:bodyPr wrap="square" lIns="0" tIns="0" rIns="0" bIns="0" rtlCol="0">
            <a:spAutoFit/>
          </a:bodyPr>
          <a:lstStyle/>
          <a:p>
            <a:pPr algn="l"/>
            <a:r>
              <a:rPr kumimoji="1" lang="zh-CN" altLang="en-US" sz="2200" dirty="0">
                <a:solidFill>
                  <a:srgbClr val="000000"/>
                </a:solidFill>
                <a:latin typeface="Microsoft YaHei" panose="020B0503020204020204" pitchFamily="34" charset="-122"/>
                <a:ea typeface="Microsoft YaHei" panose="020B0503020204020204" pitchFamily="34" charset="-122"/>
              </a:rPr>
              <a:t>代码合入容易冲突？</a:t>
            </a:r>
          </a:p>
        </p:txBody>
      </p:sp>
      <p:pic>
        <p:nvPicPr>
          <p:cNvPr id="18" name="图片 17">
            <a:extLst>
              <a:ext uri="{FF2B5EF4-FFF2-40B4-BE49-F238E27FC236}">
                <a16:creationId xmlns:a16="http://schemas.microsoft.com/office/drawing/2014/main" id="{83A35D77-02BC-4884-9E2F-C1BD05D17B15}"/>
              </a:ext>
            </a:extLst>
          </p:cNvPr>
          <p:cNvPicPr>
            <a:picLocks noChangeAspect="1"/>
          </p:cNvPicPr>
          <p:nvPr/>
        </p:nvPicPr>
        <p:blipFill>
          <a:blip r:embed="rId2"/>
          <a:stretch>
            <a:fillRect/>
          </a:stretch>
        </p:blipFill>
        <p:spPr>
          <a:xfrm>
            <a:off x="7687929" y="2376236"/>
            <a:ext cx="4069980" cy="4056060"/>
          </a:xfrm>
          <a:prstGeom prst="rect">
            <a:avLst/>
          </a:prstGeom>
        </p:spPr>
      </p:pic>
      <p:pic>
        <p:nvPicPr>
          <p:cNvPr id="19" name="图片 18">
            <a:extLst>
              <a:ext uri="{FF2B5EF4-FFF2-40B4-BE49-F238E27FC236}">
                <a16:creationId xmlns:a16="http://schemas.microsoft.com/office/drawing/2014/main" id="{64E10871-5713-4468-8CBE-AE40ABB1B6D3}"/>
              </a:ext>
            </a:extLst>
          </p:cNvPr>
          <p:cNvPicPr>
            <a:picLocks noChangeAspect="1"/>
          </p:cNvPicPr>
          <p:nvPr/>
        </p:nvPicPr>
        <p:blipFill>
          <a:blip r:embed="rId3"/>
          <a:stretch>
            <a:fillRect/>
          </a:stretch>
        </p:blipFill>
        <p:spPr>
          <a:xfrm>
            <a:off x="98531" y="564129"/>
            <a:ext cx="2451722" cy="3730881"/>
          </a:xfrm>
          <a:prstGeom prst="rect">
            <a:avLst/>
          </a:prstGeom>
        </p:spPr>
      </p:pic>
      <p:pic>
        <p:nvPicPr>
          <p:cNvPr id="20" name="图片 19">
            <a:extLst>
              <a:ext uri="{FF2B5EF4-FFF2-40B4-BE49-F238E27FC236}">
                <a16:creationId xmlns:a16="http://schemas.microsoft.com/office/drawing/2014/main" id="{0B1592D8-C093-4BE5-9B83-2A134631D503}"/>
              </a:ext>
            </a:extLst>
          </p:cNvPr>
          <p:cNvPicPr>
            <a:picLocks noChangeAspect="1"/>
          </p:cNvPicPr>
          <p:nvPr/>
        </p:nvPicPr>
        <p:blipFill>
          <a:blip r:embed="rId4"/>
          <a:stretch>
            <a:fillRect/>
          </a:stretch>
        </p:blipFill>
        <p:spPr>
          <a:xfrm>
            <a:off x="3819416" y="782125"/>
            <a:ext cx="2891831" cy="3622141"/>
          </a:xfrm>
          <a:prstGeom prst="rect">
            <a:avLst/>
          </a:prstGeom>
        </p:spPr>
      </p:pic>
      <p:sp>
        <p:nvSpPr>
          <p:cNvPr id="21" name="文本框 20">
            <a:extLst>
              <a:ext uri="{FF2B5EF4-FFF2-40B4-BE49-F238E27FC236}">
                <a16:creationId xmlns:a16="http://schemas.microsoft.com/office/drawing/2014/main" id="{1D1BA09D-066A-4677-B1CE-4D7AB89E5B39}"/>
              </a:ext>
            </a:extLst>
          </p:cNvPr>
          <p:cNvSpPr txBox="1"/>
          <p:nvPr/>
        </p:nvSpPr>
        <p:spPr>
          <a:xfrm>
            <a:off x="2755530" y="2188828"/>
            <a:ext cx="549831" cy="615553"/>
          </a:xfrm>
          <a:prstGeom prst="rect">
            <a:avLst/>
          </a:prstGeom>
          <a:noFill/>
        </p:spPr>
        <p:txBody>
          <a:bodyPr wrap="none" lIns="0" tIns="0" rIns="0" bIns="0" rtlCol="0">
            <a:spAutoFit/>
          </a:bodyPr>
          <a:lstStyle/>
          <a:p>
            <a:pPr algn="l"/>
            <a:r>
              <a:rPr kumimoji="1" lang="en-US" altLang="zh-CN" sz="4000" b="1" dirty="0">
                <a:solidFill>
                  <a:srgbClr val="000000"/>
                </a:solidFill>
                <a:latin typeface="Microsoft YaHei" panose="020B0503020204020204" pitchFamily="34" charset="-122"/>
                <a:ea typeface="Microsoft YaHei" panose="020B0503020204020204" pitchFamily="34" charset="-122"/>
              </a:rPr>
              <a:t>vs</a:t>
            </a:r>
            <a:endParaRPr kumimoji="1" lang="zh-CN" altLang="en-US" sz="4000" b="1" dirty="0">
              <a:solidFill>
                <a:srgbClr val="00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DF24430D-12F6-4816-AC93-11AE00C85F0E}"/>
              </a:ext>
            </a:extLst>
          </p:cNvPr>
          <p:cNvSpPr txBox="1"/>
          <p:nvPr/>
        </p:nvSpPr>
        <p:spPr>
          <a:xfrm>
            <a:off x="7743699" y="2019551"/>
            <a:ext cx="1692771" cy="338554"/>
          </a:xfrm>
          <a:prstGeom prst="rect">
            <a:avLst/>
          </a:prstGeom>
          <a:noFill/>
        </p:spPr>
        <p:txBody>
          <a:bodyPr wrap="none" lIns="0" tIns="0" rIns="0" bIns="0" rtlCol="0">
            <a:spAutoFit/>
          </a:bodyPr>
          <a:lstStyle/>
          <a:p>
            <a:pPr algn="l"/>
            <a:r>
              <a:rPr kumimoji="1" lang="zh-CN" altLang="en-US" sz="2200" dirty="0">
                <a:solidFill>
                  <a:srgbClr val="000000"/>
                </a:solidFill>
                <a:latin typeface="Microsoft YaHei" panose="020B0503020204020204" pitchFamily="34" charset="-122"/>
                <a:ea typeface="Microsoft YaHei" panose="020B0503020204020204" pitchFamily="34" charset="-122"/>
              </a:rPr>
              <a:t>当前代码目录</a:t>
            </a:r>
          </a:p>
        </p:txBody>
      </p:sp>
    </p:spTree>
    <p:extLst>
      <p:ext uri="{BB962C8B-B14F-4D97-AF65-F5344CB8AC3E}">
        <p14:creationId xmlns:p14="http://schemas.microsoft.com/office/powerpoint/2010/main" val="109803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5A003B-ACCD-4DCF-8868-A54206B53EAD}"/>
              </a:ext>
            </a:extLst>
          </p:cNvPr>
          <p:cNvSpPr txBox="1"/>
          <p:nvPr/>
        </p:nvSpPr>
        <p:spPr>
          <a:xfrm>
            <a:off x="1611187" y="930592"/>
            <a:ext cx="1508426" cy="215444"/>
          </a:xfrm>
          <a:prstGeom prst="rect">
            <a:avLst/>
          </a:prstGeom>
          <a:noFill/>
        </p:spPr>
        <p:txBody>
          <a:bodyPr wrap="none" lIns="0" tIns="0" rIns="0" bIns="0" rtlCol="0">
            <a:spAutoFit/>
          </a:bodyPr>
          <a:lstStyle/>
          <a:p>
            <a:pPr algn="l"/>
            <a:r>
              <a:rPr kumimoji="1" lang="en-US" altLang="zh-CN" sz="1400" dirty="0">
                <a:solidFill>
                  <a:srgbClr val="000000"/>
                </a:solidFill>
                <a:latin typeface="Microsoft YaHei" panose="020B0503020204020204" pitchFamily="34" charset="-122"/>
                <a:ea typeface="Microsoft YaHei" panose="020B0503020204020204" pitchFamily="34" charset="-122"/>
              </a:rPr>
              <a:t>vue3  </a:t>
            </a:r>
            <a:r>
              <a:rPr kumimoji="1" lang="en-US" altLang="zh-CN" sz="1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horizon </a:t>
            </a:r>
            <a:endParaRPr kumimoji="1"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985B832B-45B1-42AB-84F5-885D2CF96D5E}"/>
              </a:ext>
            </a:extLst>
          </p:cNvPr>
          <p:cNvSpPr txBox="1"/>
          <p:nvPr/>
        </p:nvSpPr>
        <p:spPr>
          <a:xfrm>
            <a:off x="4491394" y="917107"/>
            <a:ext cx="1604606" cy="215444"/>
          </a:xfrm>
          <a:prstGeom prst="rect">
            <a:avLst/>
          </a:prstGeom>
          <a:noFill/>
        </p:spPr>
        <p:txBody>
          <a:bodyPr wrap="none" lIns="0" tIns="0" rIns="0" bIns="0" rtlCol="0">
            <a:spAutoFit/>
          </a:bodyPr>
          <a:lstStyle/>
          <a:p>
            <a:pPr algn="l"/>
            <a:r>
              <a:rPr kumimoji="1" lang="en-US" altLang="zh-CN" sz="1400" dirty="0">
                <a:solidFill>
                  <a:srgbClr val="000000"/>
                </a:solidFill>
                <a:latin typeface="Microsoft YaHei" panose="020B0503020204020204" pitchFamily="34" charset="-122"/>
                <a:ea typeface="Microsoft YaHei" panose="020B0503020204020204" pitchFamily="34" charset="-122"/>
              </a:rPr>
              <a:t>150 API  vs  30 API</a:t>
            </a:r>
            <a:endParaRPr kumimoji="1"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796805F7-4787-49B8-9FC9-A0EDCE324DB1}"/>
              </a:ext>
            </a:extLst>
          </p:cNvPr>
          <p:cNvSpPr txBox="1"/>
          <p:nvPr/>
        </p:nvSpPr>
        <p:spPr>
          <a:xfrm>
            <a:off x="1593912" y="2997741"/>
            <a:ext cx="7800725" cy="215444"/>
          </a:xfrm>
          <a:prstGeom prst="rect">
            <a:avLst/>
          </a:prstGeom>
          <a:noFill/>
        </p:spPr>
        <p:txBody>
          <a:bodyPr wrap="none" lIns="0" tIns="0" rIns="0" bIns="0" rtlCol="0">
            <a:spAutoFit/>
          </a:bodyPr>
          <a:lstStyle/>
          <a:p>
            <a:r>
              <a:rPr kumimoji="1" lang="en-US" altLang="zh-CN" sz="1400" dirty="0">
                <a:solidFill>
                  <a:srgbClr val="000000"/>
                </a:solidFill>
                <a:latin typeface="Microsoft YaHei" panose="020B0503020204020204" pitchFamily="34" charset="-122"/>
                <a:ea typeface="Microsoft YaHei" panose="020B0503020204020204" pitchFamily="34" charset="-122"/>
              </a:rPr>
              <a:t>vue3 + element Plus + router + </a:t>
            </a:r>
            <a:r>
              <a:rPr kumimoji="1" lang="en-US" altLang="zh-CN" sz="1400" dirty="0" err="1">
                <a:solidFill>
                  <a:srgbClr val="000000"/>
                </a:solidFill>
                <a:latin typeface="Microsoft YaHei" panose="020B0503020204020204" pitchFamily="34" charset="-122"/>
                <a:ea typeface="Microsoft YaHei" panose="020B0503020204020204" pitchFamily="34" charset="-122"/>
              </a:rPr>
              <a:t>pinia</a:t>
            </a:r>
            <a:r>
              <a:rPr kumimoji="1" lang="en-US" altLang="zh-CN" sz="1400" dirty="0">
                <a:solidFill>
                  <a:srgbClr val="000000"/>
                </a:solidFill>
                <a:latin typeface="Microsoft YaHei" panose="020B0503020204020204" pitchFamily="34" charset="-122"/>
                <a:ea typeface="Microsoft YaHei" panose="020B0503020204020204" pitchFamily="34" charset="-122"/>
              </a:rPr>
              <a:t>  </a:t>
            </a:r>
            <a:r>
              <a:rPr kumimoji="1" lang="en-US" altLang="zh-CN" sz="1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horizon   + element plus + </a:t>
            </a:r>
            <a:r>
              <a:rPr lang="fr-FR" altLang="zh-CN" sz="1400" dirty="0"/>
              <a:t>routerAdapter +horizonX</a:t>
            </a:r>
            <a:r>
              <a:rPr kumimoji="1" lang="en-US" altLang="zh-CN" sz="1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a:t>
            </a:r>
            <a:endParaRPr kumimoji="1"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3226F9E6-6375-43C4-9AD5-2094BCB8A898}"/>
              </a:ext>
            </a:extLst>
          </p:cNvPr>
          <p:cNvSpPr txBox="1"/>
          <p:nvPr/>
        </p:nvSpPr>
        <p:spPr>
          <a:xfrm>
            <a:off x="1686960" y="4269478"/>
            <a:ext cx="5063053" cy="215444"/>
          </a:xfrm>
          <a:prstGeom prst="rect">
            <a:avLst/>
          </a:prstGeom>
          <a:noFill/>
        </p:spPr>
        <p:txBody>
          <a:bodyPr wrap="none" lIns="0" tIns="0" rIns="0" bIns="0" rtlCol="0">
            <a:spAutoFit/>
          </a:bodyPr>
          <a:lstStyle/>
          <a:p>
            <a:r>
              <a:rPr kumimoji="1" lang="en-US" altLang="zh-CN" sz="1400" dirty="0">
                <a:solidFill>
                  <a:srgbClr val="000000"/>
                </a:solidFill>
                <a:latin typeface="Microsoft YaHei" panose="020B0503020204020204" pitchFamily="34" charset="-122"/>
                <a:ea typeface="Microsoft YaHei" panose="020B0503020204020204" pitchFamily="34" charset="-122"/>
              </a:rPr>
              <a:t>vue3 + element Plus + router + </a:t>
            </a:r>
            <a:r>
              <a:rPr kumimoji="1" lang="en-US" altLang="zh-CN" sz="1400" dirty="0" err="1">
                <a:solidFill>
                  <a:srgbClr val="000000"/>
                </a:solidFill>
                <a:latin typeface="Microsoft YaHei" panose="020B0503020204020204" pitchFamily="34" charset="-122"/>
                <a:ea typeface="Microsoft YaHei" panose="020B0503020204020204" pitchFamily="34" charset="-122"/>
              </a:rPr>
              <a:t>pinia</a:t>
            </a:r>
            <a:r>
              <a:rPr kumimoji="1" lang="en-US" altLang="zh-CN" sz="1400" dirty="0">
                <a:solidFill>
                  <a:srgbClr val="000000"/>
                </a:solidFill>
                <a:latin typeface="Microsoft YaHei" panose="020B0503020204020204" pitchFamily="34" charset="-122"/>
                <a:ea typeface="Microsoft YaHei" panose="020B0503020204020204" pitchFamily="34" charset="-122"/>
              </a:rPr>
              <a:t> </a:t>
            </a:r>
            <a:r>
              <a:rPr kumimoji="1" lang="en-US" altLang="zh-CN" sz="1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horizon   + </a:t>
            </a:r>
            <a:r>
              <a:rPr kumimoji="1" lang="en-US" altLang="zh-CN" sz="1400" dirty="0" err="1">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eview</a:t>
            </a:r>
            <a:r>
              <a:rPr kumimoji="1" lang="en-US" altLang="zh-CN" sz="1400" dirty="0">
                <a:solidFill>
                  <a:srgbClr val="000000"/>
                </a:solidFill>
                <a:latin typeface="Microsoft YaHei" panose="020B0503020204020204" pitchFamily="34" charset="-122"/>
                <a:ea typeface="Microsoft YaHei" panose="020B0503020204020204" pitchFamily="34" charset="-122"/>
                <a:sym typeface="Wingdings" panose="05000000000000000000" pitchFamily="2" charset="2"/>
              </a:rPr>
              <a:t> </a:t>
            </a:r>
            <a:endParaRPr kumimoji="1" lang="zh-CN" altLang="en-US" sz="1400" dirty="0">
              <a:solidFill>
                <a:srgbClr val="000000"/>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24B24FC-B697-48EA-A3E6-7B8EEAF214C9}"/>
              </a:ext>
            </a:extLst>
          </p:cNvPr>
          <p:cNvSpPr txBox="1"/>
          <p:nvPr/>
        </p:nvSpPr>
        <p:spPr>
          <a:xfrm>
            <a:off x="564611" y="869037"/>
            <a:ext cx="738215"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step1</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4934F776-8D2B-4383-9AEC-800ECC28B385}"/>
              </a:ext>
            </a:extLst>
          </p:cNvPr>
          <p:cNvSpPr txBox="1"/>
          <p:nvPr/>
        </p:nvSpPr>
        <p:spPr>
          <a:xfrm>
            <a:off x="580760" y="2874631"/>
            <a:ext cx="738215"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step3</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CB71B2FC-8E2D-4DC5-90E4-853500D5A30C}"/>
              </a:ext>
            </a:extLst>
          </p:cNvPr>
          <p:cNvSpPr txBox="1"/>
          <p:nvPr/>
        </p:nvSpPr>
        <p:spPr>
          <a:xfrm>
            <a:off x="580760" y="4207923"/>
            <a:ext cx="738215"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step4</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E9C4EAEE-45B7-43FF-879C-8B5BBFEB509A}"/>
              </a:ext>
            </a:extLst>
          </p:cNvPr>
          <p:cNvSpPr txBox="1"/>
          <p:nvPr/>
        </p:nvSpPr>
        <p:spPr>
          <a:xfrm>
            <a:off x="133116" y="237131"/>
            <a:ext cx="1128514" cy="338554"/>
          </a:xfrm>
          <a:prstGeom prst="rect">
            <a:avLst/>
          </a:prstGeom>
          <a:noFill/>
        </p:spPr>
        <p:txBody>
          <a:bodyPr wrap="none" lIns="0" tIns="0" rIns="0" bIns="0" rtlCol="0">
            <a:spAutoFit/>
          </a:bodyPr>
          <a:lstStyle/>
          <a:p>
            <a:r>
              <a:rPr kumimoji="1" lang="zh-CN" altLang="en-US" sz="2200" dirty="0">
                <a:solidFill>
                  <a:srgbClr val="000000"/>
                </a:solidFill>
                <a:latin typeface="Microsoft YaHei" panose="020B0503020204020204" pitchFamily="34" charset="-122"/>
                <a:ea typeface="Microsoft YaHei" panose="020B0503020204020204" pitchFamily="34" charset="-122"/>
              </a:rPr>
              <a:t>验证场景</a:t>
            </a:r>
            <a:endParaRPr kumimoji="1" lang="en-US" altLang="zh-CN" sz="2200" dirty="0">
              <a:solidFill>
                <a:srgbClr val="000000"/>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BD7B055E-3A21-4787-B9D7-F4F4F8EE2DF2}"/>
              </a:ext>
            </a:extLst>
          </p:cNvPr>
          <p:cNvSpPr txBox="1"/>
          <p:nvPr/>
        </p:nvSpPr>
        <p:spPr>
          <a:xfrm>
            <a:off x="1593912" y="1834314"/>
            <a:ext cx="4186018" cy="215444"/>
          </a:xfrm>
          <a:prstGeom prst="rect">
            <a:avLst/>
          </a:prstGeom>
          <a:noFill/>
        </p:spPr>
        <p:txBody>
          <a:bodyPr wrap="none" lIns="0" tIns="0" rIns="0" bIns="0" rtlCol="0">
            <a:spAutoFit/>
          </a:bodyPr>
          <a:lstStyle/>
          <a:p>
            <a:r>
              <a:rPr lang="fr-FR" altLang="zh-CN" sz="1400" dirty="0"/>
              <a:t>vue + router + pinia =&gt; horizon +routerAdapter +horizonX</a:t>
            </a:r>
            <a:endParaRPr lang="zh-CN" altLang="en-US" sz="1400" dirty="0"/>
          </a:p>
        </p:txBody>
      </p:sp>
      <p:sp>
        <p:nvSpPr>
          <p:cNvPr id="17" name="文本框 16">
            <a:extLst>
              <a:ext uri="{FF2B5EF4-FFF2-40B4-BE49-F238E27FC236}">
                <a16:creationId xmlns:a16="http://schemas.microsoft.com/office/drawing/2014/main" id="{421EBBE4-9705-4471-A6C6-8385967B8574}"/>
              </a:ext>
            </a:extLst>
          </p:cNvPr>
          <p:cNvSpPr txBox="1"/>
          <p:nvPr/>
        </p:nvSpPr>
        <p:spPr>
          <a:xfrm>
            <a:off x="563485" y="1767934"/>
            <a:ext cx="738215" cy="338554"/>
          </a:xfrm>
          <a:prstGeom prst="rect">
            <a:avLst/>
          </a:prstGeom>
          <a:noFill/>
        </p:spPr>
        <p:txBody>
          <a:bodyPr wrap="none" lIns="0" tIns="0" rIns="0" bIns="0" rtlCol="0">
            <a:spAutoFit/>
          </a:bodyPr>
          <a:lstStyle/>
          <a:p>
            <a:pPr algn="l"/>
            <a:r>
              <a:rPr kumimoji="1" lang="en-US" altLang="zh-CN" sz="2200" dirty="0">
                <a:solidFill>
                  <a:srgbClr val="000000"/>
                </a:solidFill>
                <a:latin typeface="Microsoft YaHei" panose="020B0503020204020204" pitchFamily="34" charset="-122"/>
                <a:ea typeface="Microsoft YaHei" panose="020B0503020204020204" pitchFamily="34" charset="-122"/>
              </a:rPr>
              <a:t>step2</a:t>
            </a:r>
            <a:endParaRPr kumimoji="1" lang="zh-CN" altLang="en-US" sz="2200" dirty="0">
              <a:solidFill>
                <a:srgbClr val="000000"/>
              </a:solidFill>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D0D1AD47-9D1D-48C4-8AA0-E35AD559DCFB}"/>
              </a:ext>
            </a:extLst>
          </p:cNvPr>
          <p:cNvSpPr txBox="1"/>
          <p:nvPr/>
        </p:nvSpPr>
        <p:spPr>
          <a:xfrm>
            <a:off x="6703913" y="917107"/>
            <a:ext cx="538609" cy="215444"/>
          </a:xfrm>
          <a:prstGeom prst="rect">
            <a:avLst/>
          </a:prstGeom>
          <a:noFill/>
        </p:spPr>
        <p:txBody>
          <a:bodyPr wrap="none" lIns="0" tIns="0" rIns="0" bIns="0" rtlCol="0">
            <a:spAutoFit/>
          </a:bodyPr>
          <a:lstStyle/>
          <a:p>
            <a:pPr algn="l"/>
            <a:r>
              <a:rPr kumimoji="1" lang="zh-CN" altLang="en-US" sz="1400" b="1" dirty="0">
                <a:solidFill>
                  <a:srgbClr val="00B050"/>
                </a:solidFill>
                <a:latin typeface="Microsoft YaHei" panose="020B0503020204020204" pitchFamily="34" charset="-122"/>
                <a:ea typeface="Microsoft YaHei" panose="020B0503020204020204" pitchFamily="34" charset="-122"/>
              </a:rPr>
              <a:t>已完成</a:t>
            </a:r>
          </a:p>
        </p:txBody>
      </p:sp>
      <p:sp>
        <p:nvSpPr>
          <p:cNvPr id="24" name="文本框 23">
            <a:extLst>
              <a:ext uri="{FF2B5EF4-FFF2-40B4-BE49-F238E27FC236}">
                <a16:creationId xmlns:a16="http://schemas.microsoft.com/office/drawing/2014/main" id="{C227F478-3270-4B05-A004-562315105926}"/>
              </a:ext>
            </a:extLst>
          </p:cNvPr>
          <p:cNvSpPr txBox="1"/>
          <p:nvPr/>
        </p:nvSpPr>
        <p:spPr>
          <a:xfrm>
            <a:off x="6703912" y="1834314"/>
            <a:ext cx="538609" cy="215444"/>
          </a:xfrm>
          <a:prstGeom prst="rect">
            <a:avLst/>
          </a:prstGeom>
          <a:noFill/>
        </p:spPr>
        <p:txBody>
          <a:bodyPr wrap="none" lIns="0" tIns="0" rIns="0" bIns="0" rtlCol="0">
            <a:spAutoFit/>
          </a:bodyPr>
          <a:lstStyle/>
          <a:p>
            <a:pPr algn="l"/>
            <a:r>
              <a:rPr kumimoji="1" lang="zh-CN" altLang="en-US" sz="1400" b="1" dirty="0">
                <a:solidFill>
                  <a:srgbClr val="00B050"/>
                </a:solidFill>
                <a:latin typeface="Microsoft YaHei" panose="020B0503020204020204" pitchFamily="34" charset="-122"/>
                <a:ea typeface="Microsoft YaHei" panose="020B0503020204020204" pitchFamily="34" charset="-122"/>
              </a:rPr>
              <a:t>已完成</a:t>
            </a:r>
          </a:p>
        </p:txBody>
      </p:sp>
      <p:sp>
        <p:nvSpPr>
          <p:cNvPr id="25" name="文本框 24">
            <a:extLst>
              <a:ext uri="{FF2B5EF4-FFF2-40B4-BE49-F238E27FC236}">
                <a16:creationId xmlns:a16="http://schemas.microsoft.com/office/drawing/2014/main" id="{20A1B2C2-AAA9-4425-BFD9-5D6FF442F7F8}"/>
              </a:ext>
            </a:extLst>
          </p:cNvPr>
          <p:cNvSpPr txBox="1"/>
          <p:nvPr/>
        </p:nvSpPr>
        <p:spPr>
          <a:xfrm>
            <a:off x="9542807" y="2997741"/>
            <a:ext cx="538609" cy="215444"/>
          </a:xfrm>
          <a:prstGeom prst="rect">
            <a:avLst/>
          </a:prstGeom>
          <a:noFill/>
        </p:spPr>
        <p:txBody>
          <a:bodyPr wrap="none" lIns="0" tIns="0" rIns="0" bIns="0" rtlCol="0">
            <a:spAutoFit/>
          </a:bodyPr>
          <a:lstStyle/>
          <a:p>
            <a:pPr algn="l"/>
            <a:r>
              <a:rPr kumimoji="1" lang="zh-CN" altLang="en-US" sz="1400" b="1" dirty="0">
                <a:solidFill>
                  <a:srgbClr val="00B050"/>
                </a:solidFill>
                <a:latin typeface="Microsoft YaHei" panose="020B0503020204020204" pitchFamily="34" charset="-122"/>
                <a:ea typeface="Microsoft YaHei" panose="020B0503020204020204" pitchFamily="34" charset="-122"/>
              </a:rPr>
              <a:t>开发中</a:t>
            </a:r>
          </a:p>
        </p:txBody>
      </p:sp>
      <p:sp>
        <p:nvSpPr>
          <p:cNvPr id="26" name="矩形 25">
            <a:extLst>
              <a:ext uri="{FF2B5EF4-FFF2-40B4-BE49-F238E27FC236}">
                <a16:creationId xmlns:a16="http://schemas.microsoft.com/office/drawing/2014/main" id="{C28A4A35-A889-4C3C-BAA0-B5C2F3D57F1A}"/>
              </a:ext>
            </a:extLst>
          </p:cNvPr>
          <p:cNvSpPr/>
          <p:nvPr/>
        </p:nvSpPr>
        <p:spPr>
          <a:xfrm>
            <a:off x="1542176" y="1207167"/>
            <a:ext cx="9107648" cy="261610"/>
          </a:xfrm>
          <a:prstGeom prst="rect">
            <a:avLst/>
          </a:prstGeom>
        </p:spPr>
        <p:txBody>
          <a:bodyPr wrap="square">
            <a:spAutoFit/>
          </a:bodyPr>
          <a:lstStyle/>
          <a:p>
            <a:r>
              <a:rPr lang="zh-CN" altLang="en-US" sz="1100" u="sng" dirty="0"/>
              <a:t>https://codehub-y.huawei.com/aWX605196/vue-to-horizon/files?ref=master&amp;filePath=libs%2Fhorizon-examples%2Fvue-basic-example</a:t>
            </a:r>
          </a:p>
        </p:txBody>
      </p:sp>
      <p:sp>
        <p:nvSpPr>
          <p:cNvPr id="27" name="矩形 26">
            <a:extLst>
              <a:ext uri="{FF2B5EF4-FFF2-40B4-BE49-F238E27FC236}">
                <a16:creationId xmlns:a16="http://schemas.microsoft.com/office/drawing/2014/main" id="{F70671FF-2B56-4D74-8601-A00EC4906FC0}"/>
              </a:ext>
            </a:extLst>
          </p:cNvPr>
          <p:cNvSpPr/>
          <p:nvPr/>
        </p:nvSpPr>
        <p:spPr>
          <a:xfrm>
            <a:off x="1542176" y="2185489"/>
            <a:ext cx="9107648" cy="261610"/>
          </a:xfrm>
          <a:prstGeom prst="rect">
            <a:avLst/>
          </a:prstGeom>
        </p:spPr>
        <p:txBody>
          <a:bodyPr wrap="square">
            <a:spAutoFit/>
          </a:bodyPr>
          <a:lstStyle/>
          <a:p>
            <a:r>
              <a:rPr lang="en-US" altLang="zh-CN" sz="1100" u="sng" dirty="0"/>
              <a:t>https://codehub-y.huawei.com/aWX605196/vue-to-horizon/files?ref=master&amp;filePath=libs%2Fhorizon-examples%2Fvue-chat-example</a:t>
            </a:r>
            <a:endParaRPr lang="zh-CN" altLang="en-US" sz="1100" u="sng" dirty="0"/>
          </a:p>
        </p:txBody>
      </p:sp>
      <p:sp>
        <p:nvSpPr>
          <p:cNvPr id="29" name="矩形 28">
            <a:extLst>
              <a:ext uri="{FF2B5EF4-FFF2-40B4-BE49-F238E27FC236}">
                <a16:creationId xmlns:a16="http://schemas.microsoft.com/office/drawing/2014/main" id="{36A6B20A-374F-4DD5-BAF7-370A91B4BC2A}"/>
              </a:ext>
            </a:extLst>
          </p:cNvPr>
          <p:cNvSpPr/>
          <p:nvPr/>
        </p:nvSpPr>
        <p:spPr>
          <a:xfrm>
            <a:off x="1593912" y="3429000"/>
            <a:ext cx="9107648" cy="261610"/>
          </a:xfrm>
          <a:prstGeom prst="rect">
            <a:avLst/>
          </a:prstGeom>
        </p:spPr>
        <p:txBody>
          <a:bodyPr wrap="square">
            <a:spAutoFit/>
          </a:bodyPr>
          <a:lstStyle/>
          <a:p>
            <a:r>
              <a:rPr lang="en-US" altLang="zh-CN" sz="1100" u="sng" dirty="0"/>
              <a:t>https://codehub-y.huawei.com/aWX605196/vue-to-horizon/files?ref=master&amp;filePath=libs%2Fhorizon-examples%2Felement-plus-vue-example</a:t>
            </a:r>
            <a:endParaRPr lang="zh-CN" altLang="en-US" sz="1100" u="sng" dirty="0"/>
          </a:p>
        </p:txBody>
      </p:sp>
    </p:spTree>
    <p:extLst>
      <p:ext uri="{BB962C8B-B14F-4D97-AF65-F5344CB8AC3E}">
        <p14:creationId xmlns:p14="http://schemas.microsoft.com/office/powerpoint/2010/main" val="2340454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B80E3-8741-4986-9EF2-D3C6C6E0DA20}"/>
              </a:ext>
            </a:extLst>
          </p:cNvPr>
          <p:cNvSpPr>
            <a:spLocks noGrp="1"/>
          </p:cNvSpPr>
          <p:nvPr>
            <p:ph type="ctrTitle"/>
          </p:nvPr>
        </p:nvSpPr>
        <p:spPr>
          <a:xfrm>
            <a:off x="1524000" y="0"/>
            <a:ext cx="9144000" cy="2387600"/>
          </a:xfrm>
        </p:spPr>
        <p:txBody>
          <a:bodyPr/>
          <a:lstStyle/>
          <a:p>
            <a:r>
              <a:rPr lang="en-US" dirty="0"/>
              <a:t>Vue2Horizon Conversion tool</a:t>
            </a:r>
          </a:p>
        </p:txBody>
      </p:sp>
    </p:spTree>
    <p:extLst>
      <p:ext uri="{BB962C8B-B14F-4D97-AF65-F5344CB8AC3E}">
        <p14:creationId xmlns:p14="http://schemas.microsoft.com/office/powerpoint/2010/main" val="34522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4A7FA4-EAE6-4109-B77F-CBCA1239772E}"/>
              </a:ext>
            </a:extLst>
          </p:cNvPr>
          <p:cNvSpPr/>
          <p:nvPr/>
        </p:nvSpPr>
        <p:spPr>
          <a:xfrm>
            <a:off x="753168" y="4727803"/>
            <a:ext cx="10515600" cy="198868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lnSpc>
                <a:spcPct val="90000"/>
              </a:lnSpc>
              <a:spcBef>
                <a:spcPts val="1000"/>
              </a:spcBef>
              <a:buFont typeface="Wingdings" panose="05000000000000000000" pitchFamily="2" charset="2"/>
              <a:buChar char="Ø"/>
            </a:pPr>
            <a:endParaRPr lang="en-US" dirty="0">
              <a:solidFill>
                <a:prstClr val="black"/>
              </a:solidFill>
            </a:endParaRPr>
          </a:p>
          <a:p>
            <a:pPr marL="228600" lvl="0" indent="-228600">
              <a:lnSpc>
                <a:spcPct val="90000"/>
              </a:lnSpc>
              <a:spcBef>
                <a:spcPts val="1000"/>
              </a:spcBef>
              <a:buFont typeface="Wingdings" panose="05000000000000000000" pitchFamily="2" charset="2"/>
              <a:buChar char="Ø"/>
            </a:pPr>
            <a:r>
              <a:rPr lang="en-US" dirty="0">
                <a:solidFill>
                  <a:prstClr val="black"/>
                </a:solidFill>
              </a:rPr>
              <a:t>Final Horizon project consists of the project template, adapters and compiled version of Horizon. This all together creates standalone Horizon application  </a:t>
            </a:r>
          </a:p>
          <a:p>
            <a:pPr marL="228600" lvl="0" indent="-228600">
              <a:lnSpc>
                <a:spcPct val="90000"/>
              </a:lnSpc>
              <a:spcBef>
                <a:spcPts val="1000"/>
              </a:spcBef>
              <a:buFont typeface="Wingdings" panose="05000000000000000000" pitchFamily="2" charset="2"/>
              <a:buChar char="Ø"/>
            </a:pPr>
            <a:r>
              <a:rPr lang="en-US" dirty="0">
                <a:solidFill>
                  <a:prstClr val="black"/>
                </a:solidFill>
              </a:rPr>
              <a:t>Vue Components are processed and Horizon JSX components are generated</a:t>
            </a:r>
          </a:p>
          <a:p>
            <a:pPr marL="228600" lvl="0" indent="-228600">
              <a:lnSpc>
                <a:spcPct val="90000"/>
              </a:lnSpc>
              <a:spcBef>
                <a:spcPts val="1000"/>
              </a:spcBef>
              <a:buFont typeface="Wingdings" panose="05000000000000000000" pitchFamily="2" charset="2"/>
              <a:buChar char="Ø"/>
            </a:pPr>
            <a:r>
              <a:rPr lang="en-US" dirty="0">
                <a:solidFill>
                  <a:prstClr val="black"/>
                </a:solidFill>
              </a:rPr>
              <a:t>Typescript and JavaScript files are also processed, all VUE-based imports are redirected to adapters and API conversion is applied</a:t>
            </a:r>
          </a:p>
          <a:p>
            <a:pPr marL="228600" lvl="0" indent="-228600">
              <a:lnSpc>
                <a:spcPct val="90000"/>
              </a:lnSpc>
              <a:spcBef>
                <a:spcPts val="1000"/>
              </a:spcBef>
              <a:buFont typeface="Wingdings" panose="05000000000000000000" pitchFamily="2" charset="2"/>
              <a:buChar char="Ø"/>
            </a:pPr>
            <a:r>
              <a:rPr lang="en-US" dirty="0">
                <a:solidFill>
                  <a:prstClr val="black"/>
                </a:solidFill>
              </a:rPr>
              <a:t>All other files are directly copied to destination directory.   </a:t>
            </a:r>
          </a:p>
          <a:p>
            <a:pPr marL="228600" lvl="0" indent="-228600">
              <a:lnSpc>
                <a:spcPct val="90000"/>
              </a:lnSpc>
              <a:spcBef>
                <a:spcPts val="1000"/>
              </a:spcBef>
              <a:buFont typeface="Wingdings" panose="05000000000000000000" pitchFamily="2" charset="2"/>
              <a:buChar char="Ø"/>
            </a:pPr>
            <a:endParaRPr lang="en-US" dirty="0">
              <a:solidFill>
                <a:prstClr val="black"/>
              </a:solidFill>
            </a:endParaRPr>
          </a:p>
        </p:txBody>
      </p:sp>
      <p:sp>
        <p:nvSpPr>
          <p:cNvPr id="2" name="Title 1">
            <a:extLst>
              <a:ext uri="{FF2B5EF4-FFF2-40B4-BE49-F238E27FC236}">
                <a16:creationId xmlns:a16="http://schemas.microsoft.com/office/drawing/2014/main" id="{D1D16712-079E-4579-84C9-135F25CD030F}"/>
              </a:ext>
            </a:extLst>
          </p:cNvPr>
          <p:cNvSpPr>
            <a:spLocks noGrp="1"/>
          </p:cNvSpPr>
          <p:nvPr>
            <p:ph type="title"/>
          </p:nvPr>
        </p:nvSpPr>
        <p:spPr>
          <a:xfrm>
            <a:off x="838200" y="-70306"/>
            <a:ext cx="10515600" cy="1325563"/>
          </a:xfrm>
        </p:spPr>
        <p:txBody>
          <a:bodyPr/>
          <a:lstStyle/>
          <a:p>
            <a:r>
              <a:rPr lang="en-US" dirty="0"/>
              <a:t>High-Level Conversion Architecture</a:t>
            </a:r>
          </a:p>
        </p:txBody>
      </p:sp>
      <p:pic>
        <p:nvPicPr>
          <p:cNvPr id="3078" name="Picture 6">
            <a:extLst>
              <a:ext uri="{FF2B5EF4-FFF2-40B4-BE49-F238E27FC236}">
                <a16:creationId xmlns:a16="http://schemas.microsoft.com/office/drawing/2014/main" id="{249C723A-EA12-4BA9-8AE9-9CF0E3CA9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7" y="1143681"/>
            <a:ext cx="7248525" cy="34385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450F580D-40C1-469F-9C74-0D023395A770}"/>
              </a:ext>
            </a:extLst>
          </p:cNvPr>
          <p:cNvSpPr txBox="1"/>
          <p:nvPr/>
        </p:nvSpPr>
        <p:spPr>
          <a:xfrm>
            <a:off x="5679347" y="5075339"/>
            <a:ext cx="2975302" cy="276999"/>
          </a:xfrm>
          <a:prstGeom prst="rect">
            <a:avLst/>
          </a:prstGeom>
          <a:noFill/>
        </p:spPr>
        <p:txBody>
          <a:bodyPr wrap="none" rtlCol="0">
            <a:spAutoFit/>
          </a:bodyPr>
          <a:lstStyle/>
          <a:p>
            <a:r>
              <a:rPr lang="zh-CN" altLang="en-US" sz="1200" b="1" dirty="0">
                <a:solidFill>
                  <a:srgbClr val="FF0000"/>
                </a:solidFill>
              </a:rPr>
              <a:t>生成模板文件</a:t>
            </a:r>
            <a:r>
              <a:rPr lang="en-US" altLang="zh-CN" sz="1200" b="1" dirty="0">
                <a:solidFill>
                  <a:srgbClr val="FF0000"/>
                </a:solidFill>
              </a:rPr>
              <a:t>,</a:t>
            </a:r>
            <a:r>
              <a:rPr lang="zh-CN" altLang="en-US" sz="1200" b="1" dirty="0">
                <a:solidFill>
                  <a:srgbClr val="FF0000"/>
                </a:solidFill>
              </a:rPr>
              <a:t>适配</a:t>
            </a:r>
            <a:r>
              <a:rPr lang="en-US" altLang="zh-CN" sz="1200" b="1" dirty="0">
                <a:solidFill>
                  <a:srgbClr val="FF0000"/>
                </a:solidFill>
              </a:rPr>
              <a:t>API</a:t>
            </a:r>
            <a:r>
              <a:rPr lang="zh-CN" altLang="en-US" sz="1200" b="1" dirty="0">
                <a:solidFill>
                  <a:srgbClr val="FF0000"/>
                </a:solidFill>
              </a:rPr>
              <a:t>文件</a:t>
            </a:r>
            <a:r>
              <a:rPr lang="en-US" altLang="zh-CN" sz="1200" b="1" dirty="0">
                <a:solidFill>
                  <a:srgbClr val="FF0000"/>
                </a:solidFill>
              </a:rPr>
              <a:t>, horizon</a:t>
            </a:r>
            <a:r>
              <a:rPr lang="zh-CN" altLang="en-US" sz="1200" b="1" dirty="0">
                <a:solidFill>
                  <a:srgbClr val="FF0000"/>
                </a:solidFill>
              </a:rPr>
              <a:t>运行态</a:t>
            </a:r>
          </a:p>
        </p:txBody>
      </p:sp>
      <p:sp>
        <p:nvSpPr>
          <p:cNvPr id="6" name="文本框 5">
            <a:extLst>
              <a:ext uri="{FF2B5EF4-FFF2-40B4-BE49-F238E27FC236}">
                <a16:creationId xmlns:a16="http://schemas.microsoft.com/office/drawing/2014/main" id="{3D6F14D6-2770-460B-B410-3912F6FED32A}"/>
              </a:ext>
            </a:extLst>
          </p:cNvPr>
          <p:cNvSpPr txBox="1"/>
          <p:nvPr/>
        </p:nvSpPr>
        <p:spPr>
          <a:xfrm>
            <a:off x="8154820" y="5406259"/>
            <a:ext cx="800219" cy="276999"/>
          </a:xfrm>
          <a:prstGeom prst="rect">
            <a:avLst/>
          </a:prstGeom>
          <a:noFill/>
        </p:spPr>
        <p:txBody>
          <a:bodyPr wrap="none" rtlCol="0">
            <a:spAutoFit/>
          </a:bodyPr>
          <a:lstStyle/>
          <a:p>
            <a:r>
              <a:rPr lang="zh-CN" altLang="en-US" sz="1200" b="1" dirty="0">
                <a:solidFill>
                  <a:srgbClr val="FF0000"/>
                </a:solidFill>
              </a:rPr>
              <a:t>组件转换</a:t>
            </a:r>
          </a:p>
        </p:txBody>
      </p:sp>
      <p:sp>
        <p:nvSpPr>
          <p:cNvPr id="7" name="文本框 6">
            <a:extLst>
              <a:ext uri="{FF2B5EF4-FFF2-40B4-BE49-F238E27FC236}">
                <a16:creationId xmlns:a16="http://schemas.microsoft.com/office/drawing/2014/main" id="{09D99B34-1D4F-47A2-92DD-B01C53C0225F}"/>
              </a:ext>
            </a:extLst>
          </p:cNvPr>
          <p:cNvSpPr txBox="1"/>
          <p:nvPr/>
        </p:nvSpPr>
        <p:spPr>
          <a:xfrm>
            <a:off x="3693275" y="6087165"/>
            <a:ext cx="2706767" cy="276999"/>
          </a:xfrm>
          <a:prstGeom prst="rect">
            <a:avLst/>
          </a:prstGeom>
          <a:noFill/>
        </p:spPr>
        <p:txBody>
          <a:bodyPr wrap="none" rtlCol="0">
            <a:spAutoFit/>
          </a:bodyPr>
          <a:lstStyle/>
          <a:p>
            <a:r>
              <a:rPr lang="zh-CN" altLang="en-US" sz="1200" b="1" dirty="0">
                <a:solidFill>
                  <a:srgbClr val="FF0000"/>
                </a:solidFill>
              </a:rPr>
              <a:t>将</a:t>
            </a:r>
            <a:r>
              <a:rPr lang="en-US" altLang="zh-CN" sz="1200" b="1" dirty="0">
                <a:solidFill>
                  <a:srgbClr val="FF0000"/>
                </a:solidFill>
              </a:rPr>
              <a:t>VUE API </a:t>
            </a:r>
            <a:r>
              <a:rPr lang="zh-CN" altLang="en-US" sz="1200" b="1" dirty="0">
                <a:solidFill>
                  <a:srgbClr val="FF0000"/>
                </a:solidFill>
              </a:rPr>
              <a:t>转换为</a:t>
            </a:r>
            <a:r>
              <a:rPr lang="en-US" altLang="zh-CN" sz="1200" b="1" dirty="0">
                <a:solidFill>
                  <a:srgbClr val="FF0000"/>
                </a:solidFill>
              </a:rPr>
              <a:t>horizon API</a:t>
            </a:r>
            <a:r>
              <a:rPr lang="zh-CN" altLang="en-US" sz="1200" b="1" dirty="0">
                <a:solidFill>
                  <a:srgbClr val="FF0000"/>
                </a:solidFill>
              </a:rPr>
              <a:t>或者适配</a:t>
            </a:r>
          </a:p>
        </p:txBody>
      </p:sp>
      <p:sp>
        <p:nvSpPr>
          <p:cNvPr id="8" name="文本框 7">
            <a:extLst>
              <a:ext uri="{FF2B5EF4-FFF2-40B4-BE49-F238E27FC236}">
                <a16:creationId xmlns:a16="http://schemas.microsoft.com/office/drawing/2014/main" id="{FA91CDAC-2C60-4974-8426-2C77310D8EB4}"/>
              </a:ext>
            </a:extLst>
          </p:cNvPr>
          <p:cNvSpPr txBox="1"/>
          <p:nvPr/>
        </p:nvSpPr>
        <p:spPr>
          <a:xfrm>
            <a:off x="6438049" y="6379525"/>
            <a:ext cx="1362874" cy="276999"/>
          </a:xfrm>
          <a:prstGeom prst="rect">
            <a:avLst/>
          </a:prstGeom>
          <a:noFill/>
        </p:spPr>
        <p:txBody>
          <a:bodyPr wrap="none" rtlCol="0">
            <a:spAutoFit/>
          </a:bodyPr>
          <a:lstStyle/>
          <a:p>
            <a:r>
              <a:rPr lang="zh-CN" altLang="en-US" sz="1200" b="1" dirty="0">
                <a:solidFill>
                  <a:srgbClr val="FF0000"/>
                </a:solidFill>
              </a:rPr>
              <a:t>纯</a:t>
            </a:r>
            <a:r>
              <a:rPr lang="en-US" altLang="zh-CN" sz="1200" b="1" dirty="0" err="1">
                <a:solidFill>
                  <a:srgbClr val="FF0000"/>
                </a:solidFill>
              </a:rPr>
              <a:t>js</a:t>
            </a:r>
            <a:r>
              <a:rPr lang="zh-CN" altLang="en-US" sz="1200" b="1" dirty="0">
                <a:solidFill>
                  <a:srgbClr val="FF0000"/>
                </a:solidFill>
              </a:rPr>
              <a:t>文件直接复用</a:t>
            </a:r>
          </a:p>
        </p:txBody>
      </p:sp>
      <p:sp>
        <p:nvSpPr>
          <p:cNvPr id="5" name="文本框 4">
            <a:extLst>
              <a:ext uri="{FF2B5EF4-FFF2-40B4-BE49-F238E27FC236}">
                <a16:creationId xmlns:a16="http://schemas.microsoft.com/office/drawing/2014/main" id="{D0192AFF-1E9D-400D-8333-60EDA0929660}"/>
              </a:ext>
            </a:extLst>
          </p:cNvPr>
          <p:cNvSpPr txBox="1"/>
          <p:nvPr/>
        </p:nvSpPr>
        <p:spPr>
          <a:xfrm>
            <a:off x="629174" y="1023457"/>
            <a:ext cx="1107996" cy="369332"/>
          </a:xfrm>
          <a:prstGeom prst="rect">
            <a:avLst/>
          </a:prstGeom>
          <a:noFill/>
        </p:spPr>
        <p:txBody>
          <a:bodyPr wrap="none" rtlCol="0">
            <a:spAutoFit/>
          </a:bodyPr>
          <a:lstStyle/>
          <a:p>
            <a:r>
              <a:rPr lang="zh-CN" altLang="en-US" dirty="0">
                <a:solidFill>
                  <a:srgbClr val="FF0000"/>
                </a:solidFill>
              </a:rPr>
              <a:t>架构概览</a:t>
            </a:r>
          </a:p>
        </p:txBody>
      </p:sp>
    </p:spTree>
    <p:extLst>
      <p:ext uri="{BB962C8B-B14F-4D97-AF65-F5344CB8AC3E}">
        <p14:creationId xmlns:p14="http://schemas.microsoft.com/office/powerpoint/2010/main" val="411759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8641-3CF7-4D76-B72D-CD8AD4C0A09C}"/>
              </a:ext>
            </a:extLst>
          </p:cNvPr>
          <p:cNvSpPr>
            <a:spLocks noGrp="1"/>
          </p:cNvSpPr>
          <p:nvPr>
            <p:ph type="title"/>
          </p:nvPr>
        </p:nvSpPr>
        <p:spPr>
          <a:xfrm>
            <a:off x="182446" y="-140041"/>
            <a:ext cx="10515600" cy="1325563"/>
          </a:xfrm>
        </p:spPr>
        <p:txBody>
          <a:bodyPr>
            <a:normAutofit/>
          </a:bodyPr>
          <a:lstStyle/>
          <a:p>
            <a:r>
              <a:rPr lang="en-US" sz="3600" dirty="0"/>
              <a:t>Detailed Conversion diagram</a:t>
            </a:r>
          </a:p>
        </p:txBody>
      </p:sp>
      <p:pic>
        <p:nvPicPr>
          <p:cNvPr id="1030" name="Picture 6">
            <a:extLst>
              <a:ext uri="{FF2B5EF4-FFF2-40B4-BE49-F238E27FC236}">
                <a16:creationId xmlns:a16="http://schemas.microsoft.com/office/drawing/2014/main" id="{E2F88602-CEF1-4C9F-A2A8-3B954EAD2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46" y="522741"/>
            <a:ext cx="11996494" cy="62481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29EE21-2D81-4626-B11B-79BA765B6095}"/>
              </a:ext>
            </a:extLst>
          </p:cNvPr>
          <p:cNvSpPr/>
          <p:nvPr/>
        </p:nvSpPr>
        <p:spPr>
          <a:xfrm>
            <a:off x="3483429" y="816429"/>
            <a:ext cx="1956817" cy="3483428"/>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3">
                    <a:lumMod val="75000"/>
                  </a:schemeClr>
                </a:solidFill>
              </a:rPr>
              <a:t>VUE file is divided into three parts, that are processed separately.</a:t>
            </a:r>
          </a:p>
        </p:txBody>
      </p:sp>
      <p:sp>
        <p:nvSpPr>
          <p:cNvPr id="10" name="Rectangle 9">
            <a:extLst>
              <a:ext uri="{FF2B5EF4-FFF2-40B4-BE49-F238E27FC236}">
                <a16:creationId xmlns:a16="http://schemas.microsoft.com/office/drawing/2014/main" id="{47F4C5EE-C73C-48E1-AC0A-58156D68A4FE}"/>
              </a:ext>
            </a:extLst>
          </p:cNvPr>
          <p:cNvSpPr/>
          <p:nvPr/>
        </p:nvSpPr>
        <p:spPr>
          <a:xfrm>
            <a:off x="5180186" y="2851282"/>
            <a:ext cx="3779955" cy="1077687"/>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3">
                    <a:lumMod val="75000"/>
                  </a:schemeClr>
                </a:solidFill>
              </a:rPr>
              <a:t>Styles are converted to JSX element </a:t>
            </a:r>
          </a:p>
          <a:p>
            <a:pPr algn="r"/>
            <a:r>
              <a:rPr lang="en-US" sz="1200" dirty="0">
                <a:solidFill>
                  <a:schemeClr val="accent3">
                    <a:lumMod val="75000"/>
                  </a:schemeClr>
                </a:solidFill>
              </a:rPr>
              <a:t>and </a:t>
            </a:r>
            <a:r>
              <a:rPr lang="en-US" sz="1200" dirty="0">
                <a:solidFill>
                  <a:srgbClr val="FF0000"/>
                </a:solidFill>
              </a:rPr>
              <a:t>scope hash </a:t>
            </a:r>
            <a:r>
              <a:rPr lang="en-US" sz="1200" dirty="0">
                <a:solidFill>
                  <a:schemeClr val="accent3">
                    <a:lumMod val="75000"/>
                  </a:schemeClr>
                </a:solidFill>
              </a:rPr>
              <a:t>is added.</a:t>
            </a:r>
          </a:p>
        </p:txBody>
      </p:sp>
      <p:sp>
        <p:nvSpPr>
          <p:cNvPr id="11" name="Rectangle 10">
            <a:extLst>
              <a:ext uri="{FF2B5EF4-FFF2-40B4-BE49-F238E27FC236}">
                <a16:creationId xmlns:a16="http://schemas.microsoft.com/office/drawing/2014/main" id="{F08582D0-99E3-4D13-9F4D-ABD9B2BAC21A}"/>
              </a:ext>
            </a:extLst>
          </p:cNvPr>
          <p:cNvSpPr/>
          <p:nvPr/>
        </p:nvSpPr>
        <p:spPr>
          <a:xfrm>
            <a:off x="5440244" y="2013858"/>
            <a:ext cx="2060012" cy="1208312"/>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3">
                    <a:lumMod val="75000"/>
                  </a:schemeClr>
                </a:solidFill>
              </a:rPr>
              <a:t>Styles are converted to JSX element, scope hash is added.</a:t>
            </a:r>
          </a:p>
        </p:txBody>
      </p:sp>
      <p:sp>
        <p:nvSpPr>
          <p:cNvPr id="14" name="Rectangle 13">
            <a:extLst>
              <a:ext uri="{FF2B5EF4-FFF2-40B4-BE49-F238E27FC236}">
                <a16:creationId xmlns:a16="http://schemas.microsoft.com/office/drawing/2014/main" id="{5559D0AB-2A1F-4B07-9DDA-EE09D8873B4B}"/>
              </a:ext>
            </a:extLst>
          </p:cNvPr>
          <p:cNvSpPr/>
          <p:nvPr/>
        </p:nvSpPr>
        <p:spPr>
          <a:xfrm>
            <a:off x="5440243" y="87085"/>
            <a:ext cx="5510785" cy="193765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3">
                    <a:lumMod val="75000"/>
                  </a:schemeClr>
                </a:solidFill>
              </a:rPr>
              <a:t>Script is parsed </a:t>
            </a:r>
            <a:r>
              <a:rPr lang="en-US" sz="1200" dirty="0">
                <a:solidFill>
                  <a:srgbClr val="FF0000"/>
                </a:solidFill>
              </a:rPr>
              <a:t>using </a:t>
            </a:r>
            <a:r>
              <a:rPr lang="en-US" sz="1200" dirty="0" err="1">
                <a:solidFill>
                  <a:srgbClr val="FF0000"/>
                </a:solidFill>
              </a:rPr>
              <a:t>Esprima</a:t>
            </a:r>
            <a:r>
              <a:rPr lang="en-US" sz="1200" dirty="0">
                <a:solidFill>
                  <a:srgbClr val="FF0000"/>
                </a:solidFill>
              </a:rPr>
              <a:t> and </a:t>
            </a:r>
            <a:r>
              <a:rPr lang="en-US" sz="1200" dirty="0" err="1">
                <a:solidFill>
                  <a:srgbClr val="FF0000"/>
                </a:solidFill>
              </a:rPr>
              <a:t>Escodegen</a:t>
            </a:r>
            <a:r>
              <a:rPr lang="en-US" sz="1200" dirty="0">
                <a:solidFill>
                  <a:srgbClr val="FF0000"/>
                </a:solidFill>
              </a:rPr>
              <a:t> </a:t>
            </a:r>
            <a:r>
              <a:rPr lang="en-US" sz="1200" dirty="0">
                <a:solidFill>
                  <a:schemeClr val="accent3">
                    <a:lumMod val="75000"/>
                  </a:schemeClr>
                </a:solidFill>
              </a:rPr>
              <a:t>libraries. Resolves imports, applies adapters, resolves reactive variables, creates internal store for options API and overrides directives in template.</a:t>
            </a:r>
          </a:p>
          <a:p>
            <a:endParaRPr lang="en-US" sz="1200" dirty="0">
              <a:solidFill>
                <a:schemeClr val="accent3">
                  <a:lumMod val="75000"/>
                </a:schemeClr>
              </a:solidFill>
            </a:endParaRPr>
          </a:p>
        </p:txBody>
      </p:sp>
      <p:sp>
        <p:nvSpPr>
          <p:cNvPr id="15" name="Rectangle 14">
            <a:extLst>
              <a:ext uri="{FF2B5EF4-FFF2-40B4-BE49-F238E27FC236}">
                <a16:creationId xmlns:a16="http://schemas.microsoft.com/office/drawing/2014/main" id="{8BAA6E23-2154-46AE-9C73-D8EE356745B0}"/>
              </a:ext>
            </a:extLst>
          </p:cNvPr>
          <p:cNvSpPr/>
          <p:nvPr/>
        </p:nvSpPr>
        <p:spPr>
          <a:xfrm>
            <a:off x="10022258" y="2040562"/>
            <a:ext cx="1987296" cy="1937656"/>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3">
                    <a:lumMod val="75000"/>
                  </a:schemeClr>
                </a:solidFill>
              </a:rPr>
              <a:t>Final component is then generated as composite function component, that contains processed script code and returns JSX template with attached script element in single file.</a:t>
            </a:r>
          </a:p>
          <a:p>
            <a:endParaRPr lang="en-US" sz="1200" dirty="0">
              <a:solidFill>
                <a:schemeClr val="accent3">
                  <a:lumMod val="75000"/>
                </a:schemeClr>
              </a:solidFill>
            </a:endParaRPr>
          </a:p>
        </p:txBody>
      </p:sp>
      <p:sp>
        <p:nvSpPr>
          <p:cNvPr id="16" name="Rectangle 15">
            <a:extLst>
              <a:ext uri="{FF2B5EF4-FFF2-40B4-BE49-F238E27FC236}">
                <a16:creationId xmlns:a16="http://schemas.microsoft.com/office/drawing/2014/main" id="{C77787F4-96A1-45A3-9CC1-076F82F56DFA}"/>
              </a:ext>
            </a:extLst>
          </p:cNvPr>
          <p:cNvSpPr/>
          <p:nvPr/>
        </p:nvSpPr>
        <p:spPr>
          <a:xfrm>
            <a:off x="3483428" y="4299857"/>
            <a:ext cx="5736771" cy="1621972"/>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dirty="0">
                <a:solidFill>
                  <a:schemeClr val="accent3">
                    <a:lumMod val="75000"/>
                  </a:schemeClr>
                </a:solidFill>
              </a:rPr>
              <a:t>Router APIs and </a:t>
            </a:r>
            <a:r>
              <a:rPr lang="en-US" sz="1200" dirty="0" err="1">
                <a:solidFill>
                  <a:schemeClr val="accent3">
                    <a:lumMod val="75000"/>
                  </a:schemeClr>
                </a:solidFill>
              </a:rPr>
              <a:t>Pinia</a:t>
            </a:r>
            <a:r>
              <a:rPr lang="en-US" sz="1200" dirty="0">
                <a:solidFill>
                  <a:schemeClr val="accent3">
                    <a:lumMod val="75000"/>
                  </a:schemeClr>
                </a:solidFill>
              </a:rPr>
              <a:t> stores APIs are detected and processed.</a:t>
            </a:r>
          </a:p>
          <a:p>
            <a:pPr algn="r"/>
            <a:r>
              <a:rPr lang="en-US" sz="1200" dirty="0">
                <a:solidFill>
                  <a:schemeClr val="accent3">
                    <a:lumMod val="75000"/>
                  </a:schemeClr>
                </a:solidFill>
              </a:rPr>
              <a:t> </a:t>
            </a:r>
            <a:r>
              <a:rPr lang="en-US" sz="1200" dirty="0" err="1">
                <a:solidFill>
                  <a:schemeClr val="accent3">
                    <a:lumMod val="75000"/>
                  </a:schemeClr>
                </a:solidFill>
              </a:rPr>
              <a:t>Pinia</a:t>
            </a:r>
            <a:r>
              <a:rPr lang="en-US" sz="1200" dirty="0">
                <a:solidFill>
                  <a:schemeClr val="accent3">
                    <a:lumMod val="75000"/>
                  </a:schemeClr>
                </a:solidFill>
              </a:rPr>
              <a:t> is converted to </a:t>
            </a:r>
            <a:r>
              <a:rPr lang="en-US" sz="1200" dirty="0" err="1">
                <a:solidFill>
                  <a:schemeClr val="accent3">
                    <a:lumMod val="75000"/>
                  </a:schemeClr>
                </a:solidFill>
              </a:rPr>
              <a:t>HorizonX</a:t>
            </a:r>
            <a:r>
              <a:rPr lang="en-US" sz="1200" dirty="0">
                <a:solidFill>
                  <a:schemeClr val="accent3">
                    <a:lumMod val="75000"/>
                  </a:schemeClr>
                </a:solidFill>
              </a:rPr>
              <a:t> via adapter,</a:t>
            </a:r>
          </a:p>
          <a:p>
            <a:pPr algn="r"/>
            <a:r>
              <a:rPr lang="en-US" sz="1200" dirty="0">
                <a:solidFill>
                  <a:schemeClr val="accent3">
                    <a:lumMod val="75000"/>
                  </a:schemeClr>
                </a:solidFill>
              </a:rPr>
              <a:t> Router is processed using own adapter implementation.</a:t>
            </a:r>
          </a:p>
        </p:txBody>
      </p:sp>
      <p:sp>
        <p:nvSpPr>
          <p:cNvPr id="12" name="文本框 11">
            <a:extLst>
              <a:ext uri="{FF2B5EF4-FFF2-40B4-BE49-F238E27FC236}">
                <a16:creationId xmlns:a16="http://schemas.microsoft.com/office/drawing/2014/main" id="{91B50E23-CFE8-4F2C-8645-3582EAEF31E4}"/>
              </a:ext>
            </a:extLst>
          </p:cNvPr>
          <p:cNvSpPr txBox="1"/>
          <p:nvPr/>
        </p:nvSpPr>
        <p:spPr>
          <a:xfrm>
            <a:off x="3439489" y="2341015"/>
            <a:ext cx="739754" cy="276999"/>
          </a:xfrm>
          <a:prstGeom prst="rect">
            <a:avLst/>
          </a:prstGeom>
          <a:noFill/>
        </p:spPr>
        <p:txBody>
          <a:bodyPr wrap="none" rtlCol="0">
            <a:spAutoFit/>
          </a:bodyPr>
          <a:lstStyle/>
          <a:p>
            <a:r>
              <a:rPr lang="en-US" altLang="zh-CN" sz="1200" b="1" dirty="0">
                <a:solidFill>
                  <a:srgbClr val="FF0000"/>
                </a:solidFill>
              </a:rPr>
              <a:t>Vue</a:t>
            </a:r>
            <a:r>
              <a:rPr lang="zh-CN" altLang="en-US" sz="1200" b="1" dirty="0">
                <a:solidFill>
                  <a:srgbClr val="FF0000"/>
                </a:solidFill>
              </a:rPr>
              <a:t>组成</a:t>
            </a:r>
          </a:p>
        </p:txBody>
      </p:sp>
      <p:sp>
        <p:nvSpPr>
          <p:cNvPr id="13" name="文本框 12">
            <a:extLst>
              <a:ext uri="{FF2B5EF4-FFF2-40B4-BE49-F238E27FC236}">
                <a16:creationId xmlns:a16="http://schemas.microsoft.com/office/drawing/2014/main" id="{92714260-0546-4D0E-BB5B-1393F3DAB4BC}"/>
              </a:ext>
            </a:extLst>
          </p:cNvPr>
          <p:cNvSpPr txBox="1"/>
          <p:nvPr/>
        </p:nvSpPr>
        <p:spPr>
          <a:xfrm>
            <a:off x="5214506" y="4962639"/>
            <a:ext cx="1236685" cy="276999"/>
          </a:xfrm>
          <a:prstGeom prst="rect">
            <a:avLst/>
          </a:prstGeom>
          <a:noFill/>
        </p:spPr>
        <p:txBody>
          <a:bodyPr wrap="none" rtlCol="0">
            <a:spAutoFit/>
          </a:bodyPr>
          <a:lstStyle/>
          <a:p>
            <a:r>
              <a:rPr lang="en-US" altLang="zh-CN" sz="1200" b="1" dirty="0">
                <a:solidFill>
                  <a:srgbClr val="FF0000"/>
                </a:solidFill>
              </a:rPr>
              <a:t>Vue</a:t>
            </a:r>
            <a:r>
              <a:rPr lang="zh-CN" altLang="en-US" sz="1200" b="1" dirty="0">
                <a:solidFill>
                  <a:srgbClr val="FF0000"/>
                </a:solidFill>
              </a:rPr>
              <a:t>三方库 适配</a:t>
            </a:r>
          </a:p>
        </p:txBody>
      </p:sp>
      <p:sp>
        <p:nvSpPr>
          <p:cNvPr id="3" name="文本框 2">
            <a:extLst>
              <a:ext uri="{FF2B5EF4-FFF2-40B4-BE49-F238E27FC236}">
                <a16:creationId xmlns:a16="http://schemas.microsoft.com/office/drawing/2014/main" id="{CBB12122-9375-4B0A-BDB4-69E488C02B91}"/>
              </a:ext>
            </a:extLst>
          </p:cNvPr>
          <p:cNvSpPr txBox="1"/>
          <p:nvPr/>
        </p:nvSpPr>
        <p:spPr>
          <a:xfrm>
            <a:off x="182445" y="871247"/>
            <a:ext cx="1107996" cy="369332"/>
          </a:xfrm>
          <a:prstGeom prst="rect">
            <a:avLst/>
          </a:prstGeom>
          <a:noFill/>
        </p:spPr>
        <p:txBody>
          <a:bodyPr wrap="none" rtlCol="0">
            <a:spAutoFit/>
          </a:bodyPr>
          <a:lstStyle/>
          <a:p>
            <a:r>
              <a:rPr lang="zh-CN" altLang="en-US" dirty="0">
                <a:solidFill>
                  <a:srgbClr val="FF0000"/>
                </a:solidFill>
              </a:rPr>
              <a:t>整体实现</a:t>
            </a:r>
          </a:p>
        </p:txBody>
      </p:sp>
    </p:spTree>
    <p:extLst>
      <p:ext uri="{BB962C8B-B14F-4D97-AF65-F5344CB8AC3E}">
        <p14:creationId xmlns:p14="http://schemas.microsoft.com/office/powerpoint/2010/main" val="389541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5A02E-01A7-4A7D-B69F-F6C571DF06AC}"/>
              </a:ext>
            </a:extLst>
          </p:cNvPr>
          <p:cNvSpPr/>
          <p:nvPr/>
        </p:nvSpPr>
        <p:spPr>
          <a:xfrm>
            <a:off x="644311" y="1295686"/>
            <a:ext cx="10515600" cy="398388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anose="05000000000000000000" pitchFamily="2" charset="2"/>
              <a:buChar char="Ø"/>
            </a:pPr>
            <a:r>
              <a:rPr lang="en-US" sz="2000" dirty="0">
                <a:solidFill>
                  <a:schemeClr val="tx1"/>
                </a:solidFill>
              </a:rPr>
              <a:t>Component registration – component can be registered in Horizon and used as simple tag without import   </a:t>
            </a:r>
          </a:p>
          <a:p>
            <a:pPr>
              <a:buFont typeface="Wingdings" panose="05000000000000000000" pitchFamily="2" charset="2"/>
              <a:buChar char="Ø"/>
            </a:pPr>
            <a:r>
              <a:rPr lang="en-US" sz="2000" dirty="0">
                <a:solidFill>
                  <a:schemeClr val="tx1"/>
                </a:solidFill>
              </a:rPr>
              <a:t>Vue like classes and styles – setting styles as array, object of classes to display or hide</a:t>
            </a:r>
          </a:p>
          <a:p>
            <a:pPr>
              <a:buFont typeface="Wingdings" panose="05000000000000000000" pitchFamily="2" charset="2"/>
              <a:buChar char="Ø"/>
            </a:pPr>
            <a:r>
              <a:rPr lang="en-US" sz="2000" dirty="0">
                <a:solidFill>
                  <a:schemeClr val="tx1"/>
                </a:solidFill>
              </a:rPr>
              <a:t>Component tag – “component” component takes “:is” attribute that allows dynamically set what component class it should be</a:t>
            </a:r>
          </a:p>
          <a:p>
            <a:pPr>
              <a:buFont typeface="Wingdings" panose="05000000000000000000" pitchFamily="2" charset="2"/>
              <a:buChar char="Ø"/>
            </a:pPr>
            <a:r>
              <a:rPr lang="en-US" sz="2000" dirty="0">
                <a:solidFill>
                  <a:schemeClr val="tx1"/>
                </a:solidFill>
              </a:rPr>
              <a:t>Slotted components -  component uses &lt;slot&gt; components to specify, where &lt;template&gt; tags from its children should be placed</a:t>
            </a:r>
          </a:p>
          <a:p>
            <a:pPr>
              <a:buFont typeface="Wingdings" panose="05000000000000000000" pitchFamily="2" charset="2"/>
              <a:buChar char="Ø"/>
            </a:pPr>
            <a:r>
              <a:rPr lang="en-US" sz="2000" dirty="0">
                <a:solidFill>
                  <a:schemeClr val="tx1"/>
                </a:solidFill>
              </a:rPr>
              <a:t>Class propagation – allows propagation of CSS scope</a:t>
            </a:r>
          </a:p>
          <a:p>
            <a:pPr>
              <a:buFont typeface="Wingdings" panose="05000000000000000000" pitchFamily="2" charset="2"/>
              <a:buChar char="Ø"/>
            </a:pPr>
            <a:r>
              <a:rPr lang="en-US" sz="2000" dirty="0">
                <a:solidFill>
                  <a:schemeClr val="tx1"/>
                </a:solidFill>
              </a:rPr>
              <a:t>CSS variables – CSS variables can be now used in Horizon</a:t>
            </a:r>
          </a:p>
          <a:p>
            <a:pPr>
              <a:buFont typeface="Wingdings" panose="05000000000000000000" pitchFamily="2" charset="2"/>
              <a:buChar char="Ø"/>
            </a:pPr>
            <a:r>
              <a:rPr lang="en-US" sz="2000" dirty="0">
                <a:solidFill>
                  <a:schemeClr val="tx1"/>
                </a:solidFill>
              </a:rPr>
              <a:t>Reactive proxies (ref, computed - can be converted to new </a:t>
            </a:r>
            <a:r>
              <a:rPr lang="en-US" sz="2000" dirty="0" err="1">
                <a:solidFill>
                  <a:schemeClr val="tx1"/>
                </a:solidFill>
              </a:rPr>
              <a:t>useSignal</a:t>
            </a:r>
            <a:r>
              <a:rPr lang="en-US" sz="2000" dirty="0">
                <a:solidFill>
                  <a:schemeClr val="tx1"/>
                </a:solidFill>
              </a:rPr>
              <a:t> React hook)</a:t>
            </a:r>
          </a:p>
          <a:p>
            <a:pPr>
              <a:buFont typeface="Wingdings" panose="05000000000000000000" pitchFamily="2" charset="2"/>
              <a:buChar char="Ø"/>
            </a:pPr>
            <a:r>
              <a:rPr lang="en-US" sz="2000" dirty="0">
                <a:solidFill>
                  <a:schemeClr val="tx1"/>
                </a:solidFill>
              </a:rPr>
              <a:t>Component state with use of local store</a:t>
            </a:r>
          </a:p>
          <a:p>
            <a:pPr>
              <a:buFont typeface="Wingdings" panose="05000000000000000000" pitchFamily="2" charset="2"/>
              <a:buChar char="Ø"/>
            </a:pPr>
            <a:endParaRPr lang="en-US" sz="2000" dirty="0">
              <a:solidFill>
                <a:schemeClr val="tx1"/>
              </a:solidFill>
            </a:endParaRPr>
          </a:p>
        </p:txBody>
      </p:sp>
      <p:sp>
        <p:nvSpPr>
          <p:cNvPr id="2" name="Title 1">
            <a:extLst>
              <a:ext uri="{FF2B5EF4-FFF2-40B4-BE49-F238E27FC236}">
                <a16:creationId xmlns:a16="http://schemas.microsoft.com/office/drawing/2014/main" id="{D1D16712-079E-4579-84C9-135F25CD030F}"/>
              </a:ext>
            </a:extLst>
          </p:cNvPr>
          <p:cNvSpPr>
            <a:spLocks noGrp="1"/>
          </p:cNvSpPr>
          <p:nvPr>
            <p:ph type="title"/>
          </p:nvPr>
        </p:nvSpPr>
        <p:spPr>
          <a:xfrm>
            <a:off x="785825" y="-29877"/>
            <a:ext cx="10515600" cy="1325563"/>
          </a:xfrm>
        </p:spPr>
        <p:txBody>
          <a:bodyPr/>
          <a:lstStyle/>
          <a:p>
            <a:r>
              <a:rPr lang="en-US" b="1" dirty="0"/>
              <a:t>Functionality we added to Horizon</a:t>
            </a:r>
          </a:p>
        </p:txBody>
      </p:sp>
      <p:sp>
        <p:nvSpPr>
          <p:cNvPr id="3" name="文本框 2">
            <a:extLst>
              <a:ext uri="{FF2B5EF4-FFF2-40B4-BE49-F238E27FC236}">
                <a16:creationId xmlns:a16="http://schemas.microsoft.com/office/drawing/2014/main" id="{30ED0797-ACEE-408C-8963-AFF6F6D7758F}"/>
              </a:ext>
            </a:extLst>
          </p:cNvPr>
          <p:cNvSpPr txBox="1"/>
          <p:nvPr/>
        </p:nvSpPr>
        <p:spPr>
          <a:xfrm>
            <a:off x="1795244" y="1736521"/>
            <a:ext cx="1663084" cy="276999"/>
          </a:xfrm>
          <a:prstGeom prst="rect">
            <a:avLst/>
          </a:prstGeom>
          <a:noFill/>
        </p:spPr>
        <p:txBody>
          <a:bodyPr wrap="none" rtlCol="0">
            <a:spAutoFit/>
          </a:bodyPr>
          <a:lstStyle/>
          <a:p>
            <a:r>
              <a:rPr lang="en-US" altLang="zh-CN" sz="1200" b="1" dirty="0">
                <a:solidFill>
                  <a:srgbClr val="FF0000"/>
                </a:solidFill>
              </a:rPr>
              <a:t>Vue</a:t>
            </a:r>
            <a:r>
              <a:rPr lang="zh-CN" altLang="en-US" sz="1200" b="1" dirty="0">
                <a:solidFill>
                  <a:srgbClr val="FF0000"/>
                </a:solidFill>
              </a:rPr>
              <a:t>全局组件注册能力</a:t>
            </a:r>
          </a:p>
        </p:txBody>
      </p:sp>
      <p:sp>
        <p:nvSpPr>
          <p:cNvPr id="5" name="文本框 4">
            <a:extLst>
              <a:ext uri="{FF2B5EF4-FFF2-40B4-BE49-F238E27FC236}">
                <a16:creationId xmlns:a16="http://schemas.microsoft.com/office/drawing/2014/main" id="{A2B9B3D6-B47D-44D9-92FB-B2BBB9BE6CBC}"/>
              </a:ext>
            </a:extLst>
          </p:cNvPr>
          <p:cNvSpPr txBox="1"/>
          <p:nvPr/>
        </p:nvSpPr>
        <p:spPr>
          <a:xfrm>
            <a:off x="8021274" y="1875020"/>
            <a:ext cx="1421030" cy="276999"/>
          </a:xfrm>
          <a:prstGeom prst="rect">
            <a:avLst/>
          </a:prstGeom>
          <a:noFill/>
        </p:spPr>
        <p:txBody>
          <a:bodyPr wrap="none" rtlCol="0">
            <a:spAutoFit/>
          </a:bodyPr>
          <a:lstStyle/>
          <a:p>
            <a:r>
              <a:rPr lang="en-US" altLang="zh-CN" sz="1200" b="1" dirty="0">
                <a:solidFill>
                  <a:srgbClr val="FF0000"/>
                </a:solidFill>
              </a:rPr>
              <a:t>Vue</a:t>
            </a:r>
            <a:r>
              <a:rPr lang="zh-CN" altLang="en-US" sz="1200" b="1" dirty="0">
                <a:solidFill>
                  <a:srgbClr val="FF0000"/>
                </a:solidFill>
              </a:rPr>
              <a:t>样式组件</a:t>
            </a:r>
            <a:r>
              <a:rPr lang="en-US" altLang="zh-CN" sz="1200" b="1" dirty="0">
                <a:solidFill>
                  <a:srgbClr val="FF0000"/>
                </a:solidFill>
              </a:rPr>
              <a:t>/</a:t>
            </a:r>
            <a:r>
              <a:rPr lang="zh-CN" altLang="en-US" sz="1200" b="1" dirty="0">
                <a:solidFill>
                  <a:srgbClr val="FF0000"/>
                </a:solidFill>
              </a:rPr>
              <a:t>元素</a:t>
            </a:r>
          </a:p>
        </p:txBody>
      </p:sp>
      <p:sp>
        <p:nvSpPr>
          <p:cNvPr id="6" name="文本框 5">
            <a:extLst>
              <a:ext uri="{FF2B5EF4-FFF2-40B4-BE49-F238E27FC236}">
                <a16:creationId xmlns:a16="http://schemas.microsoft.com/office/drawing/2014/main" id="{23EE1869-BB0B-4633-9DFD-B2A015A0F2A9}"/>
              </a:ext>
            </a:extLst>
          </p:cNvPr>
          <p:cNvSpPr txBox="1"/>
          <p:nvPr/>
        </p:nvSpPr>
        <p:spPr>
          <a:xfrm>
            <a:off x="4885189" y="3287628"/>
            <a:ext cx="1213794" cy="276999"/>
          </a:xfrm>
          <a:prstGeom prst="rect">
            <a:avLst/>
          </a:prstGeom>
          <a:noFill/>
        </p:spPr>
        <p:txBody>
          <a:bodyPr wrap="none" rtlCol="0">
            <a:spAutoFit/>
          </a:bodyPr>
          <a:lstStyle/>
          <a:p>
            <a:r>
              <a:rPr lang="zh-CN" altLang="en-US" sz="1200" b="1" dirty="0">
                <a:solidFill>
                  <a:srgbClr val="FF0000"/>
                </a:solidFill>
              </a:rPr>
              <a:t>插槽  </a:t>
            </a:r>
            <a:r>
              <a:rPr lang="en-US" altLang="zh-CN" sz="1200" b="1" dirty="0">
                <a:solidFill>
                  <a:srgbClr val="FF0000"/>
                </a:solidFill>
                <a:sym typeface="Wingdings" panose="05000000000000000000" pitchFamily="2" charset="2"/>
              </a:rPr>
              <a:t> </a:t>
            </a:r>
            <a:r>
              <a:rPr lang="zh-CN" altLang="en-US" sz="1200" b="1" dirty="0">
                <a:solidFill>
                  <a:srgbClr val="FF0000"/>
                </a:solidFill>
                <a:sym typeface="Wingdings" panose="05000000000000000000" pitchFamily="2" charset="2"/>
              </a:rPr>
              <a:t>组件嵌套</a:t>
            </a:r>
            <a:endParaRPr lang="zh-CN" altLang="en-US" sz="1200" b="1" dirty="0">
              <a:solidFill>
                <a:srgbClr val="FF0000"/>
              </a:solidFill>
            </a:endParaRPr>
          </a:p>
        </p:txBody>
      </p:sp>
      <p:sp>
        <p:nvSpPr>
          <p:cNvPr id="7" name="文本框 6">
            <a:extLst>
              <a:ext uri="{FF2B5EF4-FFF2-40B4-BE49-F238E27FC236}">
                <a16:creationId xmlns:a16="http://schemas.microsoft.com/office/drawing/2014/main" id="{00759586-468D-4FBE-B1FF-138C955219F8}"/>
              </a:ext>
            </a:extLst>
          </p:cNvPr>
          <p:cNvSpPr txBox="1"/>
          <p:nvPr/>
        </p:nvSpPr>
        <p:spPr>
          <a:xfrm>
            <a:off x="6866389" y="3674920"/>
            <a:ext cx="885179" cy="276999"/>
          </a:xfrm>
          <a:prstGeom prst="rect">
            <a:avLst/>
          </a:prstGeom>
          <a:noFill/>
        </p:spPr>
        <p:txBody>
          <a:bodyPr wrap="none" rtlCol="0">
            <a:spAutoFit/>
          </a:bodyPr>
          <a:lstStyle/>
          <a:p>
            <a:r>
              <a:rPr lang="en-US" altLang="zh-CN" sz="1200" b="1" dirty="0" err="1">
                <a:solidFill>
                  <a:srgbClr val="FF0000"/>
                </a:solidFill>
              </a:rPr>
              <a:t>Css</a:t>
            </a:r>
            <a:r>
              <a:rPr lang="en-US" altLang="zh-CN" sz="1200" b="1" dirty="0">
                <a:solidFill>
                  <a:srgbClr val="FF0000"/>
                </a:solidFill>
              </a:rPr>
              <a:t> </a:t>
            </a:r>
            <a:r>
              <a:rPr lang="zh-CN" altLang="en-US" sz="1200" b="1" dirty="0">
                <a:solidFill>
                  <a:srgbClr val="FF0000"/>
                </a:solidFill>
              </a:rPr>
              <a:t>作用域</a:t>
            </a:r>
          </a:p>
        </p:txBody>
      </p:sp>
      <p:sp>
        <p:nvSpPr>
          <p:cNvPr id="8" name="文本框 7">
            <a:extLst>
              <a:ext uri="{FF2B5EF4-FFF2-40B4-BE49-F238E27FC236}">
                <a16:creationId xmlns:a16="http://schemas.microsoft.com/office/drawing/2014/main" id="{AEF9FEA3-BEB3-4289-B202-55A1D8253CD8}"/>
              </a:ext>
            </a:extLst>
          </p:cNvPr>
          <p:cNvSpPr txBox="1"/>
          <p:nvPr/>
        </p:nvSpPr>
        <p:spPr>
          <a:xfrm>
            <a:off x="9334150" y="4204824"/>
            <a:ext cx="862737" cy="276999"/>
          </a:xfrm>
          <a:prstGeom prst="rect">
            <a:avLst/>
          </a:prstGeom>
          <a:noFill/>
        </p:spPr>
        <p:txBody>
          <a:bodyPr wrap="none" rtlCol="0">
            <a:spAutoFit/>
          </a:bodyPr>
          <a:lstStyle/>
          <a:p>
            <a:r>
              <a:rPr lang="zh-CN" altLang="en-US" sz="1200" b="1" dirty="0">
                <a:solidFill>
                  <a:srgbClr val="FF0000"/>
                </a:solidFill>
              </a:rPr>
              <a:t>响应式</a:t>
            </a:r>
            <a:r>
              <a:rPr lang="en-US" altLang="zh-CN" sz="1200" b="1" dirty="0">
                <a:solidFill>
                  <a:srgbClr val="FF0000"/>
                </a:solidFill>
              </a:rPr>
              <a:t>API</a:t>
            </a:r>
            <a:endParaRPr lang="zh-CN" altLang="en-US" sz="1200" b="1" dirty="0">
              <a:solidFill>
                <a:srgbClr val="FF0000"/>
              </a:solidFill>
            </a:endParaRPr>
          </a:p>
        </p:txBody>
      </p:sp>
      <p:sp>
        <p:nvSpPr>
          <p:cNvPr id="9" name="文本框 8">
            <a:extLst>
              <a:ext uri="{FF2B5EF4-FFF2-40B4-BE49-F238E27FC236}">
                <a16:creationId xmlns:a16="http://schemas.microsoft.com/office/drawing/2014/main" id="{C0B9E156-1737-4BFF-927F-DFAD8EF1103B}"/>
              </a:ext>
            </a:extLst>
          </p:cNvPr>
          <p:cNvSpPr txBox="1"/>
          <p:nvPr/>
        </p:nvSpPr>
        <p:spPr>
          <a:xfrm>
            <a:off x="5233263" y="4504816"/>
            <a:ext cx="1415772" cy="276999"/>
          </a:xfrm>
          <a:prstGeom prst="rect">
            <a:avLst/>
          </a:prstGeom>
          <a:noFill/>
        </p:spPr>
        <p:txBody>
          <a:bodyPr wrap="none" rtlCol="0">
            <a:spAutoFit/>
          </a:bodyPr>
          <a:lstStyle/>
          <a:p>
            <a:r>
              <a:rPr lang="zh-CN" altLang="en-US" sz="1200" b="1" dirty="0">
                <a:solidFill>
                  <a:srgbClr val="FF0000"/>
                </a:solidFill>
              </a:rPr>
              <a:t>组件状态本地存储</a:t>
            </a:r>
          </a:p>
        </p:txBody>
      </p:sp>
      <p:sp>
        <p:nvSpPr>
          <p:cNvPr id="10" name="文本框 9">
            <a:extLst>
              <a:ext uri="{FF2B5EF4-FFF2-40B4-BE49-F238E27FC236}">
                <a16:creationId xmlns:a16="http://schemas.microsoft.com/office/drawing/2014/main" id="{6F98D618-5534-451D-B8B1-D07D516A4F57}"/>
              </a:ext>
            </a:extLst>
          </p:cNvPr>
          <p:cNvSpPr txBox="1"/>
          <p:nvPr/>
        </p:nvSpPr>
        <p:spPr>
          <a:xfrm>
            <a:off x="4098022" y="2679034"/>
            <a:ext cx="6394443" cy="276999"/>
          </a:xfrm>
          <a:prstGeom prst="rect">
            <a:avLst/>
          </a:prstGeom>
          <a:noFill/>
        </p:spPr>
        <p:txBody>
          <a:bodyPr wrap="none" rtlCol="0">
            <a:spAutoFit/>
          </a:bodyPr>
          <a:lstStyle/>
          <a:p>
            <a:r>
              <a:rPr lang="zh-CN" altLang="en-US" sz="1200" b="1" dirty="0">
                <a:solidFill>
                  <a:srgbClr val="FF0000"/>
                </a:solidFill>
              </a:rPr>
              <a:t>插动态组件标签（</a:t>
            </a:r>
            <a:r>
              <a:rPr lang="en-US" altLang="zh-CN" sz="1200" b="1" dirty="0">
                <a:solidFill>
                  <a:srgbClr val="FF0000"/>
                </a:solidFill>
              </a:rPr>
              <a:t>Dynamic Component Tag</a:t>
            </a:r>
            <a:r>
              <a:rPr lang="zh-CN" altLang="en-US" sz="1200" b="1" dirty="0">
                <a:solidFill>
                  <a:srgbClr val="FF0000"/>
                </a:solidFill>
              </a:rPr>
              <a:t>）是一种用于在模板中动态确定组件标签的技术。</a:t>
            </a:r>
          </a:p>
        </p:txBody>
      </p:sp>
      <p:sp>
        <p:nvSpPr>
          <p:cNvPr id="11" name="文本框 10">
            <a:extLst>
              <a:ext uri="{FF2B5EF4-FFF2-40B4-BE49-F238E27FC236}">
                <a16:creationId xmlns:a16="http://schemas.microsoft.com/office/drawing/2014/main" id="{7C99B3C6-82C3-4B03-8FAB-5C7271DDDE8E}"/>
              </a:ext>
            </a:extLst>
          </p:cNvPr>
          <p:cNvSpPr txBox="1"/>
          <p:nvPr/>
        </p:nvSpPr>
        <p:spPr>
          <a:xfrm>
            <a:off x="8380602" y="166572"/>
            <a:ext cx="1837106" cy="369332"/>
          </a:xfrm>
          <a:prstGeom prst="rect">
            <a:avLst/>
          </a:prstGeom>
          <a:noFill/>
        </p:spPr>
        <p:txBody>
          <a:bodyPr wrap="none" rtlCol="0">
            <a:spAutoFit/>
          </a:bodyPr>
          <a:lstStyle/>
          <a:p>
            <a:r>
              <a:rPr lang="en-US" altLang="zh-CN" dirty="0">
                <a:solidFill>
                  <a:srgbClr val="FF0000"/>
                </a:solidFill>
              </a:rPr>
              <a:t>Horizon</a:t>
            </a:r>
            <a:r>
              <a:rPr lang="zh-CN" altLang="en-US" dirty="0">
                <a:solidFill>
                  <a:srgbClr val="FF0000"/>
                </a:solidFill>
              </a:rPr>
              <a:t>附加能力</a:t>
            </a:r>
          </a:p>
        </p:txBody>
      </p:sp>
    </p:spTree>
    <p:extLst>
      <p:ext uri="{BB962C8B-B14F-4D97-AF65-F5344CB8AC3E}">
        <p14:creationId xmlns:p14="http://schemas.microsoft.com/office/powerpoint/2010/main" val="354386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B7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6712-079E-4579-84C9-135F25CD030F}"/>
              </a:ext>
            </a:extLst>
          </p:cNvPr>
          <p:cNvSpPr>
            <a:spLocks noGrp="1"/>
          </p:cNvSpPr>
          <p:nvPr>
            <p:ph type="title"/>
          </p:nvPr>
        </p:nvSpPr>
        <p:spPr>
          <a:xfrm>
            <a:off x="838200" y="-124733"/>
            <a:ext cx="10515600" cy="1325563"/>
          </a:xfrm>
        </p:spPr>
        <p:txBody>
          <a:bodyPr/>
          <a:lstStyle/>
          <a:p>
            <a:r>
              <a:rPr lang="en-US" b="1" dirty="0"/>
              <a:t>Vue Compatibility Considerations</a:t>
            </a:r>
            <a:endParaRPr lang="en-US" dirty="0"/>
          </a:p>
        </p:txBody>
      </p:sp>
      <p:sp>
        <p:nvSpPr>
          <p:cNvPr id="5" name="TextBox 4">
            <a:extLst>
              <a:ext uri="{FF2B5EF4-FFF2-40B4-BE49-F238E27FC236}">
                <a16:creationId xmlns:a16="http://schemas.microsoft.com/office/drawing/2014/main" id="{B4F03B77-DB7F-411F-860D-D13242684A09}"/>
              </a:ext>
            </a:extLst>
          </p:cNvPr>
          <p:cNvSpPr txBox="1"/>
          <p:nvPr/>
        </p:nvSpPr>
        <p:spPr>
          <a:xfrm>
            <a:off x="273859" y="1640539"/>
            <a:ext cx="1313886" cy="369332"/>
          </a:xfrm>
          <a:prstGeom prst="rect">
            <a:avLst/>
          </a:prstGeom>
          <a:noFill/>
        </p:spPr>
        <p:txBody>
          <a:bodyPr wrap="none" rtlCol="0">
            <a:spAutoFit/>
          </a:bodyPr>
          <a:lstStyle/>
          <a:p>
            <a:r>
              <a:rPr lang="en-US" b="1" dirty="0"/>
              <a:t>Options API</a:t>
            </a:r>
            <a:endParaRPr lang="en-US" dirty="0"/>
          </a:p>
        </p:txBody>
      </p:sp>
      <p:sp>
        <p:nvSpPr>
          <p:cNvPr id="6" name="TextBox 5">
            <a:extLst>
              <a:ext uri="{FF2B5EF4-FFF2-40B4-BE49-F238E27FC236}">
                <a16:creationId xmlns:a16="http://schemas.microsoft.com/office/drawing/2014/main" id="{97F60D6C-9C67-43CA-BDA2-AE67836131FB}"/>
              </a:ext>
            </a:extLst>
          </p:cNvPr>
          <p:cNvSpPr txBox="1"/>
          <p:nvPr/>
        </p:nvSpPr>
        <p:spPr>
          <a:xfrm>
            <a:off x="6059741" y="1538659"/>
            <a:ext cx="1835759" cy="369332"/>
          </a:xfrm>
          <a:prstGeom prst="rect">
            <a:avLst/>
          </a:prstGeom>
          <a:noFill/>
        </p:spPr>
        <p:txBody>
          <a:bodyPr wrap="none" rtlCol="0">
            <a:spAutoFit/>
          </a:bodyPr>
          <a:lstStyle/>
          <a:p>
            <a:r>
              <a:rPr lang="en-US" b="1" dirty="0"/>
              <a:t>Composition API:</a:t>
            </a:r>
            <a:endParaRPr lang="en-US" dirty="0"/>
          </a:p>
        </p:txBody>
      </p:sp>
      <p:sp>
        <p:nvSpPr>
          <p:cNvPr id="7" name="TextBox 6">
            <a:extLst>
              <a:ext uri="{FF2B5EF4-FFF2-40B4-BE49-F238E27FC236}">
                <a16:creationId xmlns:a16="http://schemas.microsoft.com/office/drawing/2014/main" id="{CD69BC60-907B-4FE3-AD23-31F8BC9B12F4}"/>
              </a:ext>
            </a:extLst>
          </p:cNvPr>
          <p:cNvSpPr txBox="1"/>
          <p:nvPr/>
        </p:nvSpPr>
        <p:spPr>
          <a:xfrm>
            <a:off x="121961" y="4848129"/>
            <a:ext cx="2673039" cy="369332"/>
          </a:xfrm>
          <a:prstGeom prst="rect">
            <a:avLst/>
          </a:prstGeom>
          <a:noFill/>
        </p:spPr>
        <p:txBody>
          <a:bodyPr wrap="none" rtlCol="0">
            <a:spAutoFit/>
          </a:bodyPr>
          <a:lstStyle/>
          <a:p>
            <a:r>
              <a:rPr lang="en-US" b="1" dirty="0"/>
              <a:t>JSX Component Definition</a:t>
            </a:r>
            <a:endParaRPr lang="en-US" dirty="0"/>
          </a:p>
        </p:txBody>
      </p:sp>
      <p:sp>
        <p:nvSpPr>
          <p:cNvPr id="8" name="TextBox 7">
            <a:extLst>
              <a:ext uri="{FF2B5EF4-FFF2-40B4-BE49-F238E27FC236}">
                <a16:creationId xmlns:a16="http://schemas.microsoft.com/office/drawing/2014/main" id="{6A4ABC39-D343-4DB7-883E-6DE2AB7F9789}"/>
              </a:ext>
            </a:extLst>
          </p:cNvPr>
          <p:cNvSpPr txBox="1"/>
          <p:nvPr/>
        </p:nvSpPr>
        <p:spPr>
          <a:xfrm>
            <a:off x="6950962" y="4824894"/>
            <a:ext cx="1662122" cy="369332"/>
          </a:xfrm>
          <a:prstGeom prst="rect">
            <a:avLst/>
          </a:prstGeom>
          <a:noFill/>
        </p:spPr>
        <p:txBody>
          <a:bodyPr wrap="none" rtlCol="0">
            <a:spAutoFit/>
          </a:bodyPr>
          <a:lstStyle/>
          <a:p>
            <a:r>
              <a:rPr lang="en-US" b="1" dirty="0" err="1"/>
              <a:t>Hyperscript</a:t>
            </a:r>
            <a:r>
              <a:rPr lang="en-US" b="1" dirty="0"/>
              <a:t> API</a:t>
            </a:r>
            <a:endParaRPr lang="en-US" dirty="0"/>
          </a:p>
        </p:txBody>
      </p:sp>
      <p:grpSp>
        <p:nvGrpSpPr>
          <p:cNvPr id="14" name="Group 13">
            <a:extLst>
              <a:ext uri="{FF2B5EF4-FFF2-40B4-BE49-F238E27FC236}">
                <a16:creationId xmlns:a16="http://schemas.microsoft.com/office/drawing/2014/main" id="{F77AE0D0-7B7B-4D04-B65A-EAE11E7E19EC}"/>
              </a:ext>
            </a:extLst>
          </p:cNvPr>
          <p:cNvGrpSpPr/>
          <p:nvPr/>
        </p:nvGrpSpPr>
        <p:grpSpPr>
          <a:xfrm>
            <a:off x="2860085" y="1385497"/>
            <a:ext cx="2953235" cy="2881704"/>
            <a:chOff x="-156197" y="2906486"/>
            <a:chExt cx="3480649" cy="3396343"/>
          </a:xfrm>
        </p:grpSpPr>
        <p:pic>
          <p:nvPicPr>
            <p:cNvPr id="9" name="Picture 8">
              <a:extLst>
                <a:ext uri="{FF2B5EF4-FFF2-40B4-BE49-F238E27FC236}">
                  <a16:creationId xmlns:a16="http://schemas.microsoft.com/office/drawing/2014/main" id="{D21D4DE6-5B3E-45EE-8DCB-6CE091777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97" y="2906486"/>
              <a:ext cx="3480649" cy="3396343"/>
            </a:xfrm>
            <a:prstGeom prst="rect">
              <a:avLst/>
            </a:prstGeom>
            <a:effectLst>
              <a:softEdge rad="165100"/>
            </a:effectLst>
          </p:spPr>
        </p:pic>
        <p:sp>
          <p:nvSpPr>
            <p:cNvPr id="10" name="TextBox 9">
              <a:extLst>
                <a:ext uri="{FF2B5EF4-FFF2-40B4-BE49-F238E27FC236}">
                  <a16:creationId xmlns:a16="http://schemas.microsoft.com/office/drawing/2014/main" id="{92A2AE7C-4BCC-4BA4-A54F-5C75B5860020}"/>
                </a:ext>
              </a:extLst>
            </p:cNvPr>
            <p:cNvSpPr txBox="1"/>
            <p:nvPr/>
          </p:nvSpPr>
          <p:spPr>
            <a:xfrm>
              <a:off x="544259" y="3107744"/>
              <a:ext cx="2370165" cy="307777"/>
            </a:xfrm>
            <a:prstGeom prst="rect">
              <a:avLst/>
            </a:prstGeom>
            <a:noFill/>
          </p:spPr>
          <p:txBody>
            <a:bodyPr wrap="square" rtlCol="0">
              <a:spAutoFit/>
            </a:bodyPr>
            <a:lstStyle/>
            <a:p>
              <a:r>
                <a:rPr lang="en-US" sz="1400" b="1" dirty="0" err="1">
                  <a:solidFill>
                    <a:schemeClr val="bg1">
                      <a:lumMod val="75000"/>
                    </a:schemeClr>
                  </a:solidFill>
                </a:rPr>
                <a:t>OptionsAPI.vue</a:t>
              </a:r>
              <a:endParaRPr lang="en-US" sz="1100" dirty="0">
                <a:solidFill>
                  <a:schemeClr val="bg1">
                    <a:lumMod val="75000"/>
                  </a:schemeClr>
                </a:solidFill>
              </a:endParaRPr>
            </a:p>
          </p:txBody>
        </p:sp>
      </p:grpSp>
      <p:grpSp>
        <p:nvGrpSpPr>
          <p:cNvPr id="15" name="Group 14">
            <a:extLst>
              <a:ext uri="{FF2B5EF4-FFF2-40B4-BE49-F238E27FC236}">
                <a16:creationId xmlns:a16="http://schemas.microsoft.com/office/drawing/2014/main" id="{1A9D7A26-DD1C-48FA-B630-12AEF6FDD0AB}"/>
              </a:ext>
            </a:extLst>
          </p:cNvPr>
          <p:cNvGrpSpPr/>
          <p:nvPr/>
        </p:nvGrpSpPr>
        <p:grpSpPr>
          <a:xfrm>
            <a:off x="8934732" y="1141938"/>
            <a:ext cx="3267378" cy="3052695"/>
            <a:chOff x="3079048" y="2906486"/>
            <a:chExt cx="3484618" cy="3255661"/>
          </a:xfrm>
        </p:grpSpPr>
        <p:pic>
          <p:nvPicPr>
            <p:cNvPr id="11" name="Picture 10">
              <a:extLst>
                <a:ext uri="{FF2B5EF4-FFF2-40B4-BE49-F238E27FC236}">
                  <a16:creationId xmlns:a16="http://schemas.microsoft.com/office/drawing/2014/main" id="{2B92626C-D0AF-450E-A24D-2D224A4DB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048" y="2906486"/>
              <a:ext cx="3484618" cy="3255661"/>
            </a:xfrm>
            <a:prstGeom prst="rect">
              <a:avLst/>
            </a:prstGeom>
            <a:effectLst>
              <a:softEdge rad="165100"/>
            </a:effectLst>
          </p:spPr>
        </p:pic>
        <p:sp>
          <p:nvSpPr>
            <p:cNvPr id="12" name="TextBox 11">
              <a:extLst>
                <a:ext uri="{FF2B5EF4-FFF2-40B4-BE49-F238E27FC236}">
                  <a16:creationId xmlns:a16="http://schemas.microsoft.com/office/drawing/2014/main" id="{02B4EA80-A04F-424C-A374-998C95B02D38}"/>
                </a:ext>
              </a:extLst>
            </p:cNvPr>
            <p:cNvSpPr txBox="1"/>
            <p:nvPr/>
          </p:nvSpPr>
          <p:spPr>
            <a:xfrm>
              <a:off x="3803300" y="3115959"/>
              <a:ext cx="2421719" cy="307777"/>
            </a:xfrm>
            <a:prstGeom prst="rect">
              <a:avLst/>
            </a:prstGeom>
            <a:noFill/>
          </p:spPr>
          <p:txBody>
            <a:bodyPr wrap="square" rtlCol="0">
              <a:spAutoFit/>
            </a:bodyPr>
            <a:lstStyle/>
            <a:p>
              <a:r>
                <a:rPr lang="en-US" sz="1400" b="1" dirty="0" err="1">
                  <a:solidFill>
                    <a:schemeClr val="bg1">
                      <a:lumMod val="75000"/>
                    </a:schemeClr>
                  </a:solidFill>
                </a:rPr>
                <a:t>CompositionAPI.vue</a:t>
              </a:r>
              <a:endParaRPr lang="en-US" sz="1100" dirty="0">
                <a:solidFill>
                  <a:schemeClr val="bg1">
                    <a:lumMod val="75000"/>
                  </a:schemeClr>
                </a:solidFill>
              </a:endParaRPr>
            </a:p>
          </p:txBody>
        </p:sp>
      </p:grpSp>
      <p:sp>
        <p:nvSpPr>
          <p:cNvPr id="13" name="Rectangle 12">
            <a:extLst>
              <a:ext uri="{FF2B5EF4-FFF2-40B4-BE49-F238E27FC236}">
                <a16:creationId xmlns:a16="http://schemas.microsoft.com/office/drawing/2014/main" id="{6A25CE38-0DB6-441D-BCC5-F4D62A8FE7A5}"/>
              </a:ext>
            </a:extLst>
          </p:cNvPr>
          <p:cNvSpPr/>
          <p:nvPr/>
        </p:nvSpPr>
        <p:spPr>
          <a:xfrm>
            <a:off x="261938" y="818773"/>
            <a:ext cx="11915548" cy="646331"/>
          </a:xfrm>
          <a:prstGeom prst="rect">
            <a:avLst/>
          </a:prstGeom>
        </p:spPr>
        <p:txBody>
          <a:bodyPr wrap="square">
            <a:spAutoFit/>
          </a:bodyPr>
          <a:lstStyle/>
          <a:p>
            <a:r>
              <a:rPr lang="en-US" b="1" dirty="0"/>
              <a:t>Single file component</a:t>
            </a:r>
            <a:r>
              <a:rPr lang="en-US" dirty="0"/>
              <a:t>  (.</a:t>
            </a:r>
            <a:r>
              <a:rPr lang="en-US" dirty="0" err="1"/>
              <a:t>vue</a:t>
            </a:r>
            <a:r>
              <a:rPr lang="en-US" dirty="0"/>
              <a:t> format) –component is split into three sections, template, script and style. There are 2 styles to define components in .</a:t>
            </a:r>
            <a:r>
              <a:rPr lang="en-US" dirty="0" err="1"/>
              <a:t>vue</a:t>
            </a:r>
            <a:r>
              <a:rPr lang="en-US" dirty="0"/>
              <a:t> format. Compositing and Options API</a:t>
            </a:r>
          </a:p>
        </p:txBody>
      </p:sp>
      <p:sp>
        <p:nvSpPr>
          <p:cNvPr id="16" name="Rectangle 15">
            <a:extLst>
              <a:ext uri="{FF2B5EF4-FFF2-40B4-BE49-F238E27FC236}">
                <a16:creationId xmlns:a16="http://schemas.microsoft.com/office/drawing/2014/main" id="{722341B8-8C53-4A59-B927-EC94B0203BEF}"/>
              </a:ext>
            </a:extLst>
          </p:cNvPr>
          <p:cNvSpPr/>
          <p:nvPr/>
        </p:nvSpPr>
        <p:spPr>
          <a:xfrm>
            <a:off x="341537" y="2069194"/>
            <a:ext cx="2453463" cy="1754326"/>
          </a:xfrm>
          <a:prstGeom prst="rect">
            <a:avLst/>
          </a:prstGeom>
        </p:spPr>
        <p:txBody>
          <a:bodyPr wrap="square">
            <a:spAutoFit/>
          </a:bodyPr>
          <a:lstStyle/>
          <a:p>
            <a:r>
              <a:rPr lang="en-US" dirty="0"/>
              <a:t>Components using options API are implemented using local horizon store, that holds component state, actions and getters</a:t>
            </a:r>
          </a:p>
        </p:txBody>
      </p:sp>
      <p:sp>
        <p:nvSpPr>
          <p:cNvPr id="17" name="Rectangle 16">
            <a:extLst>
              <a:ext uri="{FF2B5EF4-FFF2-40B4-BE49-F238E27FC236}">
                <a16:creationId xmlns:a16="http://schemas.microsoft.com/office/drawing/2014/main" id="{6A1BACB2-7F12-42A3-9960-5DA59D3007BD}"/>
              </a:ext>
            </a:extLst>
          </p:cNvPr>
          <p:cNvSpPr/>
          <p:nvPr/>
        </p:nvSpPr>
        <p:spPr>
          <a:xfrm>
            <a:off x="6084806" y="2034959"/>
            <a:ext cx="2696967" cy="1754326"/>
          </a:xfrm>
          <a:prstGeom prst="rect">
            <a:avLst/>
          </a:prstGeom>
        </p:spPr>
        <p:txBody>
          <a:bodyPr wrap="square">
            <a:spAutoFit/>
          </a:bodyPr>
          <a:lstStyle/>
          <a:p>
            <a:r>
              <a:rPr lang="en-US" dirty="0"/>
              <a:t>We are using reactive proxies as state variables. They can be later used in JSX template, where we need to resolve their value if necessary.</a:t>
            </a:r>
          </a:p>
        </p:txBody>
      </p:sp>
      <p:sp>
        <p:nvSpPr>
          <p:cNvPr id="18" name="Rectangle 17">
            <a:extLst>
              <a:ext uri="{FF2B5EF4-FFF2-40B4-BE49-F238E27FC236}">
                <a16:creationId xmlns:a16="http://schemas.microsoft.com/office/drawing/2014/main" id="{8E8EE91C-0A8D-49E8-B467-8B32570AC8AE}"/>
              </a:ext>
            </a:extLst>
          </p:cNvPr>
          <p:cNvSpPr/>
          <p:nvPr/>
        </p:nvSpPr>
        <p:spPr>
          <a:xfrm>
            <a:off x="138226" y="4128702"/>
            <a:ext cx="11915548" cy="646331"/>
          </a:xfrm>
          <a:prstGeom prst="rect">
            <a:avLst/>
          </a:prstGeom>
        </p:spPr>
        <p:txBody>
          <a:bodyPr wrap="square">
            <a:spAutoFit/>
          </a:bodyPr>
          <a:lstStyle/>
          <a:p>
            <a:r>
              <a:rPr lang="en-US" b="1" dirty="0"/>
              <a:t>Programmatic component definition</a:t>
            </a:r>
            <a:r>
              <a:rPr lang="en-US" dirty="0"/>
              <a:t>(.js or .</a:t>
            </a:r>
            <a:r>
              <a:rPr lang="en-US" dirty="0" err="1"/>
              <a:t>jsx</a:t>
            </a:r>
            <a:r>
              <a:rPr lang="en-US" dirty="0"/>
              <a:t> format) – Component with their render function are defined directly in code using h() or </a:t>
            </a:r>
            <a:r>
              <a:rPr lang="en-US" dirty="0" err="1"/>
              <a:t>defineComponent</a:t>
            </a:r>
            <a:r>
              <a:rPr lang="en-US" dirty="0"/>
              <a:t>() API calls. Vue compiler is used to convert .</a:t>
            </a:r>
            <a:r>
              <a:rPr lang="en-US" dirty="0" err="1"/>
              <a:t>vue</a:t>
            </a:r>
            <a:r>
              <a:rPr lang="en-US" dirty="0"/>
              <a:t> files to this format. </a:t>
            </a:r>
          </a:p>
        </p:txBody>
      </p:sp>
      <p:pic>
        <p:nvPicPr>
          <p:cNvPr id="19" name="Picture 18">
            <a:extLst>
              <a:ext uri="{FF2B5EF4-FFF2-40B4-BE49-F238E27FC236}">
                <a16:creationId xmlns:a16="http://schemas.microsoft.com/office/drawing/2014/main" id="{C1788ED5-A489-447F-9CBB-75906DC0C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732" y="4615985"/>
            <a:ext cx="3071770" cy="2604051"/>
          </a:xfrm>
          <a:prstGeom prst="rect">
            <a:avLst/>
          </a:prstGeom>
          <a:effectLst>
            <a:softEdge rad="165100"/>
          </a:effectLst>
        </p:spPr>
      </p:pic>
      <p:sp>
        <p:nvSpPr>
          <p:cNvPr id="20" name="TextBox 19">
            <a:extLst>
              <a:ext uri="{FF2B5EF4-FFF2-40B4-BE49-F238E27FC236}">
                <a16:creationId xmlns:a16="http://schemas.microsoft.com/office/drawing/2014/main" id="{8A01B718-8335-4E5E-9BA0-52E8F3C9A08C}"/>
              </a:ext>
            </a:extLst>
          </p:cNvPr>
          <p:cNvSpPr txBox="1"/>
          <p:nvPr/>
        </p:nvSpPr>
        <p:spPr>
          <a:xfrm>
            <a:off x="9726171" y="4855672"/>
            <a:ext cx="1958683" cy="307777"/>
          </a:xfrm>
          <a:prstGeom prst="rect">
            <a:avLst/>
          </a:prstGeom>
          <a:noFill/>
        </p:spPr>
        <p:txBody>
          <a:bodyPr wrap="square" rtlCol="0">
            <a:spAutoFit/>
          </a:bodyPr>
          <a:lstStyle/>
          <a:p>
            <a:r>
              <a:rPr lang="en-US" sz="1400" b="1" dirty="0">
                <a:solidFill>
                  <a:schemeClr val="bg1">
                    <a:lumMod val="75000"/>
                  </a:schemeClr>
                </a:solidFill>
              </a:rPr>
              <a:t>Hyperscript.js</a:t>
            </a:r>
            <a:endParaRPr lang="en-US" sz="1100" dirty="0">
              <a:solidFill>
                <a:schemeClr val="bg1">
                  <a:lumMod val="75000"/>
                </a:schemeClr>
              </a:solidFill>
            </a:endParaRPr>
          </a:p>
        </p:txBody>
      </p:sp>
      <p:pic>
        <p:nvPicPr>
          <p:cNvPr id="21" name="Picture 20">
            <a:extLst>
              <a:ext uri="{FF2B5EF4-FFF2-40B4-BE49-F238E27FC236}">
                <a16:creationId xmlns:a16="http://schemas.microsoft.com/office/drawing/2014/main" id="{17AF4599-BD18-405E-A844-9C3FA30B2F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085" y="4615749"/>
            <a:ext cx="4169317" cy="3307784"/>
          </a:xfrm>
          <a:prstGeom prst="rect">
            <a:avLst/>
          </a:prstGeom>
          <a:effectLst>
            <a:softEdge rad="165100"/>
          </a:effectLst>
        </p:spPr>
      </p:pic>
      <p:sp>
        <p:nvSpPr>
          <p:cNvPr id="22" name="TextBox 21">
            <a:extLst>
              <a:ext uri="{FF2B5EF4-FFF2-40B4-BE49-F238E27FC236}">
                <a16:creationId xmlns:a16="http://schemas.microsoft.com/office/drawing/2014/main" id="{46DC98D8-4E93-4288-9B92-45B37EDF8BD4}"/>
              </a:ext>
            </a:extLst>
          </p:cNvPr>
          <p:cNvSpPr txBox="1"/>
          <p:nvPr/>
        </p:nvSpPr>
        <p:spPr>
          <a:xfrm>
            <a:off x="3636148" y="4870469"/>
            <a:ext cx="2589738" cy="307777"/>
          </a:xfrm>
          <a:prstGeom prst="rect">
            <a:avLst/>
          </a:prstGeom>
          <a:noFill/>
        </p:spPr>
        <p:txBody>
          <a:bodyPr wrap="square" rtlCol="0">
            <a:spAutoFit/>
          </a:bodyPr>
          <a:lstStyle/>
          <a:p>
            <a:r>
              <a:rPr lang="en-US" sz="1400" b="1" dirty="0" err="1">
                <a:solidFill>
                  <a:schemeClr val="bg1">
                    <a:lumMod val="75000"/>
                  </a:schemeClr>
                </a:solidFill>
              </a:rPr>
              <a:t>FunctionComponent.jsx</a:t>
            </a:r>
            <a:endParaRPr lang="en-US" sz="1100" dirty="0">
              <a:solidFill>
                <a:schemeClr val="bg1">
                  <a:lumMod val="75000"/>
                </a:schemeClr>
              </a:solidFill>
            </a:endParaRPr>
          </a:p>
        </p:txBody>
      </p:sp>
      <p:sp>
        <p:nvSpPr>
          <p:cNvPr id="23" name="Rectangle 22">
            <a:extLst>
              <a:ext uri="{FF2B5EF4-FFF2-40B4-BE49-F238E27FC236}">
                <a16:creationId xmlns:a16="http://schemas.microsoft.com/office/drawing/2014/main" id="{74B1E28E-9411-4D03-A224-98F31537F8F2}"/>
              </a:ext>
            </a:extLst>
          </p:cNvPr>
          <p:cNvSpPr/>
          <p:nvPr/>
        </p:nvSpPr>
        <p:spPr>
          <a:xfrm>
            <a:off x="7029205" y="5262080"/>
            <a:ext cx="1905528" cy="1477328"/>
          </a:xfrm>
          <a:prstGeom prst="rect">
            <a:avLst/>
          </a:prstGeom>
        </p:spPr>
        <p:txBody>
          <a:bodyPr wrap="square">
            <a:spAutoFit/>
          </a:bodyPr>
          <a:lstStyle/>
          <a:p>
            <a:r>
              <a:rPr lang="en-US" dirty="0"/>
              <a:t>Low level access to define Vue component rendering with h() function</a:t>
            </a:r>
          </a:p>
        </p:txBody>
      </p:sp>
      <p:sp>
        <p:nvSpPr>
          <p:cNvPr id="25" name="Rectangle 24">
            <a:extLst>
              <a:ext uri="{FF2B5EF4-FFF2-40B4-BE49-F238E27FC236}">
                <a16:creationId xmlns:a16="http://schemas.microsoft.com/office/drawing/2014/main" id="{BDF6FCAA-2AA2-4B5C-A45A-1E413FCD1CB8}"/>
              </a:ext>
            </a:extLst>
          </p:cNvPr>
          <p:cNvSpPr/>
          <p:nvPr/>
        </p:nvSpPr>
        <p:spPr>
          <a:xfrm>
            <a:off x="273858" y="5305058"/>
            <a:ext cx="2586225" cy="1477328"/>
          </a:xfrm>
          <a:prstGeom prst="rect">
            <a:avLst/>
          </a:prstGeom>
        </p:spPr>
        <p:txBody>
          <a:bodyPr wrap="square">
            <a:spAutoFit/>
          </a:bodyPr>
          <a:lstStyle/>
          <a:p>
            <a:r>
              <a:rPr lang="en-US" dirty="0"/>
              <a:t>API for defining components  programmatically. Offers greater flexibility but more difficult to convert</a:t>
            </a:r>
          </a:p>
        </p:txBody>
      </p:sp>
      <p:sp>
        <p:nvSpPr>
          <p:cNvPr id="3" name="文本框 2">
            <a:extLst>
              <a:ext uri="{FF2B5EF4-FFF2-40B4-BE49-F238E27FC236}">
                <a16:creationId xmlns:a16="http://schemas.microsoft.com/office/drawing/2014/main" id="{E0E8E844-B8D3-4D4F-AE74-201320113F2D}"/>
              </a:ext>
            </a:extLst>
          </p:cNvPr>
          <p:cNvSpPr txBox="1"/>
          <p:nvPr/>
        </p:nvSpPr>
        <p:spPr>
          <a:xfrm>
            <a:off x="154305" y="1401316"/>
            <a:ext cx="6455613" cy="246221"/>
          </a:xfrm>
          <a:prstGeom prst="rect">
            <a:avLst/>
          </a:prstGeom>
          <a:noFill/>
        </p:spPr>
        <p:txBody>
          <a:bodyPr wrap="none" rtlCol="0">
            <a:spAutoFit/>
          </a:bodyPr>
          <a:lstStyle/>
          <a:p>
            <a:r>
              <a:rPr lang="en-US" altLang="zh-CN" sz="1000" b="1" dirty="0">
                <a:solidFill>
                  <a:srgbClr val="FF0000"/>
                </a:solidFill>
              </a:rPr>
              <a:t>Options API </a:t>
            </a:r>
            <a:r>
              <a:rPr lang="zh-CN" altLang="en-US" sz="1000" b="1" dirty="0">
                <a:solidFill>
                  <a:srgbClr val="FF0000"/>
                </a:solidFill>
              </a:rPr>
              <a:t>是</a:t>
            </a:r>
            <a:r>
              <a:rPr lang="en-US" altLang="zh-CN" sz="1000" b="1" dirty="0">
                <a:solidFill>
                  <a:srgbClr val="FF0000"/>
                </a:solidFill>
              </a:rPr>
              <a:t>Vue.js </a:t>
            </a:r>
            <a:r>
              <a:rPr lang="zh-CN" altLang="en-US" sz="1000" b="1" dirty="0">
                <a:solidFill>
                  <a:srgbClr val="FF0000"/>
                </a:solidFill>
              </a:rPr>
              <a:t>的一种编程模式，用于编写中小组件的选项，提供了一种基于对象的方式来定义组件的选项</a:t>
            </a:r>
          </a:p>
        </p:txBody>
      </p:sp>
      <p:sp>
        <p:nvSpPr>
          <p:cNvPr id="24" name="文本框 23">
            <a:extLst>
              <a:ext uri="{FF2B5EF4-FFF2-40B4-BE49-F238E27FC236}">
                <a16:creationId xmlns:a16="http://schemas.microsoft.com/office/drawing/2014/main" id="{7BAF7C8D-BB6C-4101-87AE-E70A3BD932B3}"/>
              </a:ext>
            </a:extLst>
          </p:cNvPr>
          <p:cNvSpPr txBox="1"/>
          <p:nvPr/>
        </p:nvSpPr>
        <p:spPr>
          <a:xfrm>
            <a:off x="5679188" y="1838553"/>
            <a:ext cx="4432624" cy="246221"/>
          </a:xfrm>
          <a:prstGeom prst="rect">
            <a:avLst/>
          </a:prstGeom>
          <a:noFill/>
        </p:spPr>
        <p:txBody>
          <a:bodyPr wrap="none" rtlCol="0">
            <a:spAutoFit/>
          </a:bodyPr>
          <a:lstStyle/>
          <a:p>
            <a:r>
              <a:rPr lang="en-US" altLang="zh-CN" sz="1000" b="1" dirty="0">
                <a:solidFill>
                  <a:srgbClr val="FF0000"/>
                </a:solidFill>
              </a:rPr>
              <a:t>Composition API </a:t>
            </a:r>
            <a:r>
              <a:rPr lang="zh-CN" altLang="en-US" sz="1000" b="1" dirty="0">
                <a:solidFill>
                  <a:srgbClr val="FF0000"/>
                </a:solidFill>
              </a:rPr>
              <a:t>基于函数，通过使用一组逻辑相关的函数来定义组件的行为</a:t>
            </a:r>
          </a:p>
        </p:txBody>
      </p:sp>
      <p:sp>
        <p:nvSpPr>
          <p:cNvPr id="26" name="文本框 25">
            <a:extLst>
              <a:ext uri="{FF2B5EF4-FFF2-40B4-BE49-F238E27FC236}">
                <a16:creationId xmlns:a16="http://schemas.microsoft.com/office/drawing/2014/main" id="{826E6BB6-ECC5-4499-8D38-D77A4A373A66}"/>
              </a:ext>
            </a:extLst>
          </p:cNvPr>
          <p:cNvSpPr txBox="1"/>
          <p:nvPr/>
        </p:nvSpPr>
        <p:spPr>
          <a:xfrm>
            <a:off x="8380602" y="166572"/>
            <a:ext cx="1471044" cy="369332"/>
          </a:xfrm>
          <a:prstGeom prst="rect">
            <a:avLst/>
          </a:prstGeom>
          <a:noFill/>
        </p:spPr>
        <p:txBody>
          <a:bodyPr wrap="none" rtlCol="0">
            <a:spAutoFit/>
          </a:bodyPr>
          <a:lstStyle/>
          <a:p>
            <a:r>
              <a:rPr lang="en-US" altLang="zh-CN" dirty="0">
                <a:solidFill>
                  <a:srgbClr val="FF0000"/>
                </a:solidFill>
              </a:rPr>
              <a:t>Vue</a:t>
            </a:r>
            <a:r>
              <a:rPr lang="zh-CN" altLang="en-US" dirty="0">
                <a:solidFill>
                  <a:srgbClr val="FF0000"/>
                </a:solidFill>
              </a:rPr>
              <a:t>关键能力</a:t>
            </a:r>
          </a:p>
        </p:txBody>
      </p:sp>
    </p:spTree>
    <p:extLst>
      <p:ext uri="{BB962C8B-B14F-4D97-AF65-F5344CB8AC3E}">
        <p14:creationId xmlns:p14="http://schemas.microsoft.com/office/powerpoint/2010/main" val="1457186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8374</TotalTime>
  <Words>2750</Words>
  <Application>Microsoft Office PowerPoint</Application>
  <PresentationFormat>宽屏</PresentationFormat>
  <Paragraphs>315</Paragraphs>
  <Slides>20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.AppleSystemUIFont</vt:lpstr>
      <vt:lpstr>-apple-system</vt:lpstr>
      <vt:lpstr>Noto Sans SC</vt:lpstr>
      <vt:lpstr>等线</vt:lpstr>
      <vt:lpstr>Microsoft YaHei</vt:lpstr>
      <vt:lpstr>Microsoft YaHei</vt:lpstr>
      <vt:lpstr>Arial</vt:lpstr>
      <vt:lpstr>Calibri</vt:lpstr>
      <vt:lpstr>Calibri Light</vt:lpstr>
      <vt:lpstr>Wingdings</vt:lpstr>
      <vt:lpstr>Office Theme</vt:lpstr>
      <vt:lpstr>PowerPoint 演示文稿</vt:lpstr>
      <vt:lpstr>PowerPoint 演示文稿</vt:lpstr>
      <vt:lpstr>PowerPoint 演示文稿</vt:lpstr>
      <vt:lpstr>PowerPoint 演示文稿</vt:lpstr>
      <vt:lpstr>Vue2Horizon Conversion tool</vt:lpstr>
      <vt:lpstr>High-Level Conversion Architecture</vt:lpstr>
      <vt:lpstr>Detailed Conversion diagram</vt:lpstr>
      <vt:lpstr>Functionality we added to Horizon</vt:lpstr>
      <vt:lpstr>Vue Compatibility Considerations</vt:lpstr>
      <vt:lpstr>Vue2Horizon conversion challenges</vt:lpstr>
      <vt:lpstr>Conversion Verification</vt:lpstr>
      <vt:lpstr>PowerPoint 演示文稿</vt:lpstr>
      <vt:lpstr>PowerPoint 演示文稿</vt:lpstr>
      <vt:lpstr>PowerPoint 演示文稿</vt:lpstr>
      <vt:lpstr>Checkbox  Dependency analysis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Andrej Zelman</dc:creator>
  <cp:lastModifiedBy>Guhao (Gh)</cp:lastModifiedBy>
  <cp:revision>96</cp:revision>
  <dcterms:created xsi:type="dcterms:W3CDTF">2023-04-20T10:52:10Z</dcterms:created>
  <dcterms:modified xsi:type="dcterms:W3CDTF">2023-07-06T07:06:16Z</dcterms:modified>
</cp:coreProperties>
</file>